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vml" ContentType="application/vnd.openxmlformats-officedocument.vmlDrawing"/>
  <Default Extension="gif" ContentType="image/gif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7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23.xml" ContentType="application/vnd.openxmlformats-officedocument.themeOverr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3.xml" ContentType="application/vnd.openxmlformats-officedocument.presentationml.notesSlide+xml"/>
  <Override PartName="/ppt/theme/themeOverride24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heme/themeOverride28.xml" ContentType="application/vnd.openxmlformats-officedocument.themeOverr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4070" r:id="rId2"/>
    <p:sldMasterId id="2147484082" r:id="rId3"/>
    <p:sldMasterId id="2147484096" r:id="rId4"/>
    <p:sldMasterId id="2147484108" r:id="rId5"/>
    <p:sldMasterId id="2147484122" r:id="rId6"/>
    <p:sldMasterId id="2147484135" r:id="rId7"/>
    <p:sldMasterId id="2147484147" r:id="rId8"/>
  </p:sldMasterIdLst>
  <p:notesMasterIdLst>
    <p:notesMasterId r:id="rId72"/>
  </p:notesMasterIdLst>
  <p:sldIdLst>
    <p:sldId id="256" r:id="rId9"/>
    <p:sldId id="718" r:id="rId10"/>
    <p:sldId id="719" r:id="rId11"/>
    <p:sldId id="721" r:id="rId12"/>
    <p:sldId id="722" r:id="rId13"/>
    <p:sldId id="723" r:id="rId14"/>
    <p:sldId id="724" r:id="rId15"/>
    <p:sldId id="725" r:id="rId16"/>
    <p:sldId id="726" r:id="rId17"/>
    <p:sldId id="727" r:id="rId18"/>
    <p:sldId id="728" r:id="rId19"/>
    <p:sldId id="729" r:id="rId20"/>
    <p:sldId id="730" r:id="rId21"/>
    <p:sldId id="731" r:id="rId22"/>
    <p:sldId id="732" r:id="rId23"/>
    <p:sldId id="733" r:id="rId24"/>
    <p:sldId id="734" r:id="rId25"/>
    <p:sldId id="735" r:id="rId26"/>
    <p:sldId id="736" r:id="rId27"/>
    <p:sldId id="713" r:id="rId28"/>
    <p:sldId id="714" r:id="rId29"/>
    <p:sldId id="716" r:id="rId30"/>
    <p:sldId id="717" r:id="rId31"/>
    <p:sldId id="737" r:id="rId32"/>
    <p:sldId id="738" r:id="rId33"/>
    <p:sldId id="739" r:id="rId34"/>
    <p:sldId id="740" r:id="rId35"/>
    <p:sldId id="741" r:id="rId36"/>
    <p:sldId id="742" r:id="rId37"/>
    <p:sldId id="743" r:id="rId38"/>
    <p:sldId id="744" r:id="rId39"/>
    <p:sldId id="745" r:id="rId40"/>
    <p:sldId id="746" r:id="rId41"/>
    <p:sldId id="747" r:id="rId42"/>
    <p:sldId id="748" r:id="rId43"/>
    <p:sldId id="749" r:id="rId44"/>
    <p:sldId id="750" r:id="rId45"/>
    <p:sldId id="751" r:id="rId46"/>
    <p:sldId id="752" r:id="rId47"/>
    <p:sldId id="753" r:id="rId48"/>
    <p:sldId id="754" r:id="rId49"/>
    <p:sldId id="756" r:id="rId50"/>
    <p:sldId id="757" r:id="rId51"/>
    <p:sldId id="758" r:id="rId52"/>
    <p:sldId id="759" r:id="rId53"/>
    <p:sldId id="760" r:id="rId54"/>
    <p:sldId id="761" r:id="rId55"/>
    <p:sldId id="763" r:id="rId56"/>
    <p:sldId id="762" r:id="rId57"/>
    <p:sldId id="764" r:id="rId58"/>
    <p:sldId id="765" r:id="rId59"/>
    <p:sldId id="767" r:id="rId60"/>
    <p:sldId id="768" r:id="rId61"/>
    <p:sldId id="770" r:id="rId62"/>
    <p:sldId id="771" r:id="rId63"/>
    <p:sldId id="772" r:id="rId64"/>
    <p:sldId id="773" r:id="rId65"/>
    <p:sldId id="774" r:id="rId66"/>
    <p:sldId id="776" r:id="rId67"/>
    <p:sldId id="775" r:id="rId68"/>
    <p:sldId id="778" r:id="rId69"/>
    <p:sldId id="779" r:id="rId70"/>
    <p:sldId id="780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8025" autoAdjust="0"/>
    <p:restoredTop sz="94660"/>
  </p:normalViewPr>
  <p:slideViewPr>
    <p:cSldViewPr snapToGrid="0">
      <p:cViewPr varScale="1">
        <p:scale>
          <a:sx n="72" d="100"/>
          <a:sy n="72" d="100"/>
        </p:scale>
        <p:origin x="1224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02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76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slide" Target="slides/slide58.xml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61" Type="http://schemas.openxmlformats.org/officeDocument/2006/relationships/slide" Target="slides/slide53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image" Target="../media/image52.wmf"/><Relationship Id="rId6" Type="http://schemas.openxmlformats.org/officeDocument/2006/relationships/image" Target="../media/image57.wmf"/><Relationship Id="rId5" Type="http://schemas.openxmlformats.org/officeDocument/2006/relationships/image" Target="../media/image56.wmf"/><Relationship Id="rId4" Type="http://schemas.openxmlformats.org/officeDocument/2006/relationships/image" Target="../media/image55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7" Type="http://schemas.openxmlformats.org/officeDocument/2006/relationships/image" Target="../media/image64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Relationship Id="rId6" Type="http://schemas.openxmlformats.org/officeDocument/2006/relationships/image" Target="../media/image63.wmf"/><Relationship Id="rId5" Type="http://schemas.openxmlformats.org/officeDocument/2006/relationships/image" Target="../media/image62.wmf"/><Relationship Id="rId4" Type="http://schemas.openxmlformats.org/officeDocument/2006/relationships/image" Target="../media/image61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46.wmf"/><Relationship Id="rId4" Type="http://schemas.openxmlformats.org/officeDocument/2006/relationships/image" Target="../media/image67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2" Type="http://schemas.openxmlformats.org/officeDocument/2006/relationships/image" Target="../media/image91.wmf"/><Relationship Id="rId1" Type="http://schemas.openxmlformats.org/officeDocument/2006/relationships/image" Target="../media/image90.wmf"/><Relationship Id="rId5" Type="http://schemas.openxmlformats.org/officeDocument/2006/relationships/image" Target="../media/image94.wmf"/><Relationship Id="rId4" Type="http://schemas.openxmlformats.org/officeDocument/2006/relationships/image" Target="../media/image93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image" Target="../media/image96.wmf"/><Relationship Id="rId1" Type="http://schemas.openxmlformats.org/officeDocument/2006/relationships/image" Target="../media/image95.wmf"/><Relationship Id="rId4" Type="http://schemas.openxmlformats.org/officeDocument/2006/relationships/image" Target="../media/image98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2" Type="http://schemas.openxmlformats.org/officeDocument/2006/relationships/image" Target="../media/image101.wmf"/><Relationship Id="rId1" Type="http://schemas.openxmlformats.org/officeDocument/2006/relationships/image" Target="../media/image100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image" Target="../media/image107.png"/><Relationship Id="rId1" Type="http://schemas.openxmlformats.org/officeDocument/2006/relationships/image" Target="../media/image106.png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6" Type="http://schemas.openxmlformats.org/officeDocument/2006/relationships/image" Target="../media/image18.wmf"/><Relationship Id="rId5" Type="http://schemas.openxmlformats.org/officeDocument/2006/relationships/image" Target="../media/image17.wmf"/><Relationship Id="rId4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5" Type="http://schemas.openxmlformats.org/officeDocument/2006/relationships/image" Target="../media/image24.wmf"/><Relationship Id="rId4" Type="http://schemas.openxmlformats.org/officeDocument/2006/relationships/image" Target="../media/image23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4" Type="http://schemas.openxmlformats.org/officeDocument/2006/relationships/image" Target="../media/image33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D37736-4DC9-4C05-99A7-856CCC231FA5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BAD559-58E6-437A-A7FE-2E6C4DB0F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695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5AEFDB-45E2-4E86-AE4B-5B64AC2FA13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3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CS 376 Lecture 16: Stereo 1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44738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1361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A485045-302E-4E1C-A4CF-80357861CAD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CS 376 Lecture 11 </a:t>
            </a:r>
          </a:p>
        </p:txBody>
      </p:sp>
    </p:spTree>
    <p:extLst>
      <p:ext uri="{BB962C8B-B14F-4D97-AF65-F5344CB8AC3E}">
        <p14:creationId xmlns:p14="http://schemas.microsoft.com/office/powerpoint/2010/main" val="3800506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63C4B86-4A2A-45C6-950F-A7D1AF166CFB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CS 376 Lecture 11 </a:t>
            </a:r>
          </a:p>
        </p:txBody>
      </p:sp>
    </p:spTree>
    <p:extLst>
      <p:ext uri="{BB962C8B-B14F-4D97-AF65-F5344CB8AC3E}">
        <p14:creationId xmlns:p14="http://schemas.microsoft.com/office/powerpoint/2010/main" val="1795603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97D8D2-AB69-4144-A436-7673414B241E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buFontTx/>
              <a:buNone/>
            </a:pPr>
            <a:endParaRPr lang="en-US" b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CS 376 Lecture 11 </a:t>
            </a:r>
          </a:p>
        </p:txBody>
      </p:sp>
    </p:spTree>
    <p:extLst>
      <p:ext uri="{BB962C8B-B14F-4D97-AF65-F5344CB8AC3E}">
        <p14:creationId xmlns:p14="http://schemas.microsoft.com/office/powerpoint/2010/main" val="31192349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1372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2A44C5-1E4D-48CB-B287-FFAE3E27A70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3352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150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7A4098-A185-4946-AD28-C5C7F4584C9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46233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102308-F0EB-42E9-A947-7C4E84EE36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881063" y="2641600"/>
            <a:ext cx="4554538" cy="34163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57500" y="611189"/>
            <a:ext cx="3886200" cy="7921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9634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452BA4-4AE3-48FE-A5AE-1045C504160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9750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25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152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184D92-B970-4FF7-B9AB-4B1FEFD14D1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71744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BAD559-58E6-437A-A7FE-2E6C4DB0F6C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61266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151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E2608A-3875-485B-8782-4C841749BD0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5733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lvl="1" eaLnBrk="1" hangingPunct="1"/>
            <a:endParaRPr lang="en-US" sz="2100" dirty="0"/>
          </a:p>
        </p:txBody>
      </p:sp>
      <p:sp>
        <p:nvSpPr>
          <p:cNvPr id="1423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FC019D3-7ED4-46AA-9A22-239C0186615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CS 376 Lecture 11 </a:t>
            </a:r>
          </a:p>
        </p:txBody>
      </p:sp>
    </p:spTree>
    <p:extLst>
      <p:ext uri="{BB962C8B-B14F-4D97-AF65-F5344CB8AC3E}">
        <p14:creationId xmlns:p14="http://schemas.microsoft.com/office/powerpoint/2010/main" val="3515672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452BA4-4AE3-48FE-A5AE-1045C504160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29799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2950" cy="3414713"/>
          </a:xfrm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324350"/>
            <a:ext cx="5048250" cy="4170363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2997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2950" cy="3414713"/>
          </a:xfrm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324350"/>
            <a:ext cx="5048250" cy="4170363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565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49BFD9-F4ED-4E29-892B-03008691684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0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1123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1B987F-FE9B-4F68-8340-E620826449A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CS 376 Lecture 16: Stereo 1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50834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9C92D1-A8B2-4B7E-89D4-85DDB95D4A0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2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203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2036" name="Slide Number Placeholder 3"/>
          <p:cNvSpPr txBox="1">
            <a:spLocks noGrp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91AF09-0D4D-4903-A3F4-022031373079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CS 376 Lecture 16: Stereo 1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47121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D2BFF5-C3ED-459F-AEE3-AA0D18A9D5F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CS 376 Lecture 16: Stereo 1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17370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130970-D0B8-49E0-93D3-DF692E3EC55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CS 376 Lecture 16: Stereo 1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29182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CC6933-934E-4D07-8F9B-9DAEEBC082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5651" y="4379902"/>
            <a:ext cx="5095600" cy="4148174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8771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5E970D-5BD9-4E98-8023-ADF2C86957F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4322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93F7C7-083B-49EF-9F3E-E9726474C6C7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CS 376 Lecture 16: Stereo 1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160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D467E4-D267-4206-A6A9-A934F9955A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1488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DBC2E8-87F2-42AB-989C-5CF1F70A5F9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0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057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80580" name="Slide Number Placeholder 3"/>
          <p:cNvSpPr txBox="1">
            <a:spLocks noGrp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721B45E-1821-42CF-8D95-521D6065A6FF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CS 376 Lecture 16: Stereo 1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97493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B0025B-E3EB-4A94-8127-E4B0CB3877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2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262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82628" name="Slide Number Placeholder 3"/>
          <p:cNvSpPr txBox="1">
            <a:spLocks noGrp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980A4FB-9824-41CA-9B4C-C3C179B1ED1B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CS 376 Lecture 16: Stereo 1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95072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31AFFA-C6A5-4A48-98F4-A2FED6D923A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4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467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84676" name="Slide Number Placeholder 3"/>
          <p:cNvSpPr txBox="1">
            <a:spLocks noGrp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8CEE37-8605-4A44-8CEC-B837146E1919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CS 376 Lecture 16: Stereo 1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3376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088607-792B-490A-A7A3-DCBFAC5C38F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0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081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</a:rPr>
              <a:t>Note: these points are in </a:t>
            </a:r>
            <a:r>
              <a:rPr lang="en-US" sz="1200" b="1" dirty="0">
                <a:solidFill>
                  <a:srgbClr val="000000"/>
                </a:solidFill>
              </a:rPr>
              <a:t>camera coordinate systems</a:t>
            </a:r>
            <a:r>
              <a:rPr lang="en-US" sz="1200" dirty="0">
                <a:solidFill>
                  <a:srgbClr val="000000"/>
                </a:solidFill>
              </a:rPr>
              <a:t>.</a:t>
            </a:r>
          </a:p>
          <a:p>
            <a:endParaRPr lang="en-US" dirty="0"/>
          </a:p>
        </p:txBody>
      </p:sp>
      <p:sp>
        <p:nvSpPr>
          <p:cNvPr id="290820" name="Slide Number Placeholder 3"/>
          <p:cNvSpPr txBox="1">
            <a:spLocks noGrp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95C2A6F-CC12-4544-8DAE-4A2CB593D692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CS 376 Lecture 16: Stereo 1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65111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98FA3A-94AA-495E-BEE7-F8511AF538B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9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901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9012" name="Slide Number Placeholder 3"/>
          <p:cNvSpPr txBox="1">
            <a:spLocks noGrp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47F13D-CDAE-4FED-B714-08C1AD86F4D8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CS 376 Lecture 16: Stereo 1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23755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D2BFF5-C3ED-459F-AEE3-AA0D18A9D5F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CS 376 Lecture 16: Stereo 1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5622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031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AE3FED-7E50-470B-BE2C-C84DAC8992C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5773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031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1C379D-1FA9-4C5D-A2B4-CE2EC84057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8850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1031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05645-044F-4B4A-94E2-55817AD5F8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027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031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3E3EEA-A503-4842-AD9D-99BBBCC1BCE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263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81BEE6C-8003-487E-94AB-C8D250478A66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CS 376 Lecture 11 </a:t>
            </a:r>
          </a:p>
        </p:txBody>
      </p:sp>
    </p:spTree>
    <p:extLst>
      <p:ext uri="{BB962C8B-B14F-4D97-AF65-F5344CB8AC3E}">
        <p14:creationId xmlns:p14="http://schemas.microsoft.com/office/powerpoint/2010/main" val="2072759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B93041-8037-4F08-ACAF-609C31AA62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3438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01DF5E-0CD5-4AED-A742-0C998A588BA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CS 376 Lecture 11 </a:t>
            </a:r>
          </a:p>
        </p:txBody>
      </p:sp>
    </p:spTree>
    <p:extLst>
      <p:ext uri="{BB962C8B-B14F-4D97-AF65-F5344CB8AC3E}">
        <p14:creationId xmlns:p14="http://schemas.microsoft.com/office/powerpoint/2010/main" val="2768013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0BC1BC-018B-4752-8C88-D43E30D9703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698500"/>
            <a:ext cx="4598988" cy="3449638"/>
          </a:xfrm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4147" y="4386594"/>
            <a:ext cx="5085907" cy="4153158"/>
          </a:xfrm>
          <a:noFill/>
          <a:ln/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2932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135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8EC9E4-6449-4780-BE8B-62299E17CD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CS 376 Lecture 11 </a:t>
            </a:r>
          </a:p>
        </p:txBody>
      </p:sp>
    </p:spTree>
    <p:extLst>
      <p:ext uri="{BB962C8B-B14F-4D97-AF65-F5344CB8AC3E}">
        <p14:creationId xmlns:p14="http://schemas.microsoft.com/office/powerpoint/2010/main" val="1774226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26C2C5-82E7-47D2-97FB-E2DE053A92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CS 376 Lecture 11 </a:t>
            </a:r>
          </a:p>
        </p:txBody>
      </p:sp>
    </p:spTree>
    <p:extLst>
      <p:ext uri="{BB962C8B-B14F-4D97-AF65-F5344CB8AC3E}">
        <p14:creationId xmlns:p14="http://schemas.microsoft.com/office/powerpoint/2010/main" val="1466952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17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883" indent="-285725" defTabSz="95717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2898" indent="-228580" defTabSz="95717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057" indent="-228580" defTabSz="95717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217" indent="-228580" defTabSz="95717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376" indent="-228580" defTabSz="9571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536" indent="-228580" defTabSz="9571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694" indent="-228580" defTabSz="9571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854" indent="-228580" defTabSz="9571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896AAB-D4E7-4DB9-87F0-B173F9176A4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CS 376 Lecture 11 </a:t>
            </a:r>
          </a:p>
        </p:txBody>
      </p:sp>
    </p:spTree>
    <p:extLst>
      <p:ext uri="{BB962C8B-B14F-4D97-AF65-F5344CB8AC3E}">
        <p14:creationId xmlns:p14="http://schemas.microsoft.com/office/powerpoint/2010/main" val="2511421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548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913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445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403F4A-22E7-4867-8356-D6C974CA502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697EE5-9B1D-48EF-B619-A2DEE0A0DD9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550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1C0C8-AF91-49D9-81BD-D7B6B91E0A2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6499D-3621-477C-B4CA-E43E7D78A0D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9304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6257E5-AF58-486B-A1AE-56BB4ADAE94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2D348A-37D4-4A78-85F8-F886D5A6E9D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8793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83DFB9-EFA8-45B6-9197-429CE1B09FDC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F592E-F22D-405C-9B5E-726500C88E7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6236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88C80F-442C-4ED8-A9E0-D8C369C96E4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0D8F9-E9BD-4B4E-9B5E-5D693304FBA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9988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5ACA9-DFA1-4CA8-9A25-B2A89A4B0C9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525111-6A06-441B-B171-D84CCC4D9F1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820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03A42B-3F48-445D-813A-C86C0B384E5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E11757-1FD2-48B8-B968-D0A4939D860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2222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40FB32-32D6-43D9-A2F3-25A29A2DBF2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2F42B7-5FC1-43AF-B94E-1D756C54962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342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4082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6B9216-4BAF-43B7-9150-A906AA7D6FC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A232C-3F89-4DA4-B405-8EC82EF0A6C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1304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377360-6A3D-47CE-A548-09EBFB85498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AAF3B5-752B-4349-9D9B-C9B01C7642E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228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AD0CC-0C82-4AAA-B57A-F279565B300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6D2DC1-E254-43AF-9197-E67E86387865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3438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98F466A-FB8A-44AC-8124-F15668B96B5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5953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A585EC-33ED-4BDF-9A81-E70F1ABDFCA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2543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9FA588A-274E-450B-9BBB-4FAED959506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796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478BEF7-F514-46A2-B6ED-A610827ABA8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8556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F0A687-61BF-4D48-860D-E0334468BBA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0393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1CB89CE-55E9-419A-A2EF-4349E5080B98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175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E97FFF7-47F4-41B7-BFFD-A71969F75455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116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336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4E812C3-78BE-4FFA-866B-731D2701569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326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AFE8EB8-BE31-48FC-BD55-E7636109EDE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425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DA41C3D-07E3-4795-BCDF-BF4D51DFB5BE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7159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9DD0E20-865B-4477-8212-2040FCF4CAE3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8602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73C75FB-2373-4000-8620-B9B5F50B3A7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2687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85800" y="914400"/>
            <a:ext cx="7772400" cy="5257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E86B591-ACE6-48FB-A7B5-69BBE5878DC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573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7D1A206-AA2F-4491-9355-E73762D429F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6417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6650EC2-E408-4E5F-9BA1-518D8494678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073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DBA378A-6A8C-4A79-B795-2135F8A0601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0003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7431504-C6C0-465A-9B7E-27072C15E180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23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1558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CE5E2B-8C06-4433-9A97-B94D92356B7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9182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6F863D-7495-4D91-B9D1-5E017028CEC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88464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5EF3354-CD96-4B66-A60D-FA6BBD80C85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0407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2FCD817-3392-497D-ADC5-624D2B19FB7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9312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06557F6-226C-43EA-935E-8BFF8D973ED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849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44C35A-4CBF-44FF-B109-4490639DD2D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8984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7A3127E-40F5-4F91-95C0-AB5D5B9F916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06897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18307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8087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833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8868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7208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8324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83712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69704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86442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87771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21382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31966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73C75FB-2373-4000-8620-B9B5F50B3A7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62903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85800" y="914400"/>
            <a:ext cx="7772400" cy="5257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242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37933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DB146FB-F927-4548-A45D-8F796941F99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75935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9C9DCA5-C429-4F81-AEE0-F94CA63AB98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45654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BB91AAF-1B67-4D48-ACEF-ABEDA8A8683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82238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3595BCC-D671-485A-BFC3-3E6D4E624FA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38564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ECDDFF7-149E-4E4F-8F5C-A6219530135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7504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83FDA89-6A69-427D-8A09-9FB83C355CE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38069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0AD3EB0-05EE-470F-A83D-E475DBA0C7C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32964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C2AE90F-08A8-4F34-8C34-3AD1EE8DB11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86635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A813009-B71A-49D4-9B0A-B2ACC43CF12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7899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9A6D50C-A503-42EA-B8B5-280CFEF6426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206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63142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A3CAFE6-3AC5-45E3-9ABE-39E972F6439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21386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566A36C-332C-4775-8B3C-914635F9016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20215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3FB7BF-2808-4361-8350-510B5EEE271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15097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7AAB43-20E6-4BB1-BBD9-598AB341A96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91142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02CF7F-68E3-4432-8D41-5EB7513FBC1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51488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47144E-83E1-47C4-A72A-6E5030654B0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79868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ED6140-8190-4D33-9940-C112534A097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26950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6E17DF-473A-4713-B357-68029A59818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7057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46134F-3A8E-4720-B8D2-277C891CF60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14970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89E573-CF67-4D92-A1C8-381E4ADD647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998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71058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500412-08E2-4459-AD37-6C64793E891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47928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1698FD-225E-4D3B-899B-D0BDAA65E0F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34124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69F821-B4DD-405B-BEA2-0AAF0C4B215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61967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37BFC4-E86D-4A13-83A6-51B6F828F232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C09D64-D82D-4133-8121-C3CD6CE329C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97987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0F76EE-BE7D-4C86-9A5D-73D265CFDE18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5303D6-51E3-4B9F-923F-68E35A122F6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97761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892ECF-023B-4C7D-A50E-897D938F7A9C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A26DBB-A90A-41FC-9182-F2E44C9CB9C5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40946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0B4DD2-6187-4EDC-B201-8DB1FFA9FF6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BC9CF2-0C21-47CB-B71C-9F6A2C49492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2683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9165C9-5363-4CD6-A4A9-66B89BCC94B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859CC1-4E22-4869-8ED3-339AEEDC507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49334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CAF427-BD49-4177-B7E6-981EB925B682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BDB054-AEF1-411E-B2CA-1AE40C8955C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33045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8A01F6-8F92-45AD-8FF2-F67DB0E4F224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630B83-042A-4BF5-9BA9-B078421092F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970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01688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86EA72-5F79-4EDF-BFCD-09CC7438600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F5C58B-DB76-4988-8B4D-607E9257FAF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49367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504A10-87E0-4768-BC3D-FC8921A7AB6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DCFB55-7B0B-49B9-8D52-C30C8A3753A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57868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A2B618-222F-4E35-AC25-2C9EED635C92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7D2AD0-D07C-4773-ACA0-D64C2366A64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09857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8B1ADF-AD9D-4A44-B151-C3EFB72C702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CB8C57-286F-4999-BEDD-16E1ABE7298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469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92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495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741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42EADCD-5430-47CB-B558-01CE57ACCFD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78D95D2-85AF-416D-B7C8-431D4047B9A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929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1" r:id="rId1"/>
    <p:sldLayoutId id="2147484072" r:id="rId2"/>
    <p:sldLayoutId id="2147484073" r:id="rId3"/>
    <p:sldLayoutId id="2147484074" r:id="rId4"/>
    <p:sldLayoutId id="2147484075" r:id="rId5"/>
    <p:sldLayoutId id="2147484076" r:id="rId6"/>
    <p:sldLayoutId id="2147484077" r:id="rId7"/>
    <p:sldLayoutId id="2147484078" r:id="rId8"/>
    <p:sldLayoutId id="2147484079" r:id="rId9"/>
    <p:sldLayoutId id="2147484080" r:id="rId10"/>
    <p:sldLayoutId id="214748408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94C24D8-48A4-4CF3-98D9-EC4A8A48760F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105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  <p:sldLayoutId id="2147484095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 b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FB1D190-F0A8-4BB2-9566-41A732BBF19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358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7" r:id="rId1"/>
    <p:sldLayoutId id="2147484098" r:id="rId2"/>
    <p:sldLayoutId id="2147484099" r:id="rId3"/>
    <p:sldLayoutId id="2147484100" r:id="rId4"/>
    <p:sldLayoutId id="2147484101" r:id="rId5"/>
    <p:sldLayoutId id="2147484102" r:id="rId6"/>
    <p:sldLayoutId id="2147484103" r:id="rId7"/>
    <p:sldLayoutId id="2147484104" r:id="rId8"/>
    <p:sldLayoutId id="2147484105" r:id="rId9"/>
    <p:sldLayoutId id="2147484106" r:id="rId10"/>
    <p:sldLayoutId id="2147484107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fld id="{7C7B0B04-5B08-449E-9A80-4C83B77B7073}" type="datetimeFigureOut">
              <a:rPr lang="en-US" smtClean="0"/>
              <a:pPr/>
              <a:t>10/4/2018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fld id="{C4388728-ECF9-405A-8F50-53431964C9F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130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9" r:id="rId1"/>
    <p:sldLayoutId id="2147484110" r:id="rId2"/>
    <p:sldLayoutId id="2147484111" r:id="rId3"/>
    <p:sldLayoutId id="2147484112" r:id="rId4"/>
    <p:sldLayoutId id="2147484113" r:id="rId5"/>
    <p:sldLayoutId id="2147484114" r:id="rId6"/>
    <p:sldLayoutId id="2147484115" r:id="rId7"/>
    <p:sldLayoutId id="2147484116" r:id="rId8"/>
    <p:sldLayoutId id="2147484117" r:id="rId9"/>
    <p:sldLayoutId id="2147484118" r:id="rId10"/>
    <p:sldLayoutId id="2147484119" r:id="rId11"/>
    <p:sldLayoutId id="2147484120" r:id="rId12"/>
    <p:sldLayoutId id="2147484121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F7CC5C4-810A-4E1C-B75C-22B2976C4102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525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3" r:id="rId1"/>
    <p:sldLayoutId id="2147484124" r:id="rId2"/>
    <p:sldLayoutId id="2147484125" r:id="rId3"/>
    <p:sldLayoutId id="2147484126" r:id="rId4"/>
    <p:sldLayoutId id="2147484127" r:id="rId5"/>
    <p:sldLayoutId id="2147484128" r:id="rId6"/>
    <p:sldLayoutId id="2147484129" r:id="rId7"/>
    <p:sldLayoutId id="2147484130" r:id="rId8"/>
    <p:sldLayoutId id="2147484131" r:id="rId9"/>
    <p:sldLayoutId id="2147484132" r:id="rId10"/>
    <p:sldLayoutId id="2147484133" r:id="rId11"/>
    <p:sldLayoutId id="2147484134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0480AFB-120B-4A79-B96E-6FAB916DF0D3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49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945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78D0626-9BA8-4D0B-BC21-A2B26A5733A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67AEE91-7B51-4C74-A56A-2DC8D093032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423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8" r:id="rId1"/>
    <p:sldLayoutId id="2147484149" r:id="rId2"/>
    <p:sldLayoutId id="2147484150" r:id="rId3"/>
    <p:sldLayoutId id="2147484151" r:id="rId4"/>
    <p:sldLayoutId id="2147484152" r:id="rId5"/>
    <p:sldLayoutId id="2147484153" r:id="rId6"/>
    <p:sldLayoutId id="2147484154" r:id="rId7"/>
    <p:sldLayoutId id="2147484155" r:id="rId8"/>
    <p:sldLayoutId id="2147484156" r:id="rId9"/>
    <p:sldLayoutId id="2147484157" r:id="rId10"/>
    <p:sldLayoutId id="214748415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9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5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13" Type="http://schemas.openxmlformats.org/officeDocument/2006/relationships/oleObject" Target="../embeddings/oleObject10.bin"/><Relationship Id="rId3" Type="http://schemas.openxmlformats.org/officeDocument/2006/relationships/slideLayout" Target="../slideLayouts/slideLayout24.xml"/><Relationship Id="rId7" Type="http://schemas.openxmlformats.org/officeDocument/2006/relationships/oleObject" Target="../embeddings/oleObject7.bin"/><Relationship Id="rId12" Type="http://schemas.openxmlformats.org/officeDocument/2006/relationships/image" Target="../media/image16.wmf"/><Relationship Id="rId17" Type="http://schemas.openxmlformats.org/officeDocument/2006/relationships/image" Target="../media/image19.gif"/><Relationship Id="rId2" Type="http://schemas.openxmlformats.org/officeDocument/2006/relationships/vmlDrawing" Target="../drawings/vmlDrawing4.vml"/><Relationship Id="rId16" Type="http://schemas.openxmlformats.org/officeDocument/2006/relationships/image" Target="../media/image18.wmf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3.w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5" Type="http://schemas.openxmlformats.org/officeDocument/2006/relationships/oleObject" Target="../embeddings/oleObject11.bin"/><Relationship Id="rId10" Type="http://schemas.openxmlformats.org/officeDocument/2006/relationships/image" Target="../media/image15.wmf"/><Relationship Id="rId4" Type="http://schemas.openxmlformats.org/officeDocument/2006/relationships/notesSlide" Target="../notesSlides/notesSlide8.xml"/><Relationship Id="rId9" Type="http://schemas.openxmlformats.org/officeDocument/2006/relationships/oleObject" Target="../embeddings/oleObject8.bin"/><Relationship Id="rId14" Type="http://schemas.openxmlformats.org/officeDocument/2006/relationships/image" Target="../media/image17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image" Target="../media/image24.wmf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21.wmf"/><Relationship Id="rId12" Type="http://schemas.openxmlformats.org/officeDocument/2006/relationships/oleObject" Target="../embeddings/oleObject16.bin"/><Relationship Id="rId2" Type="http://schemas.openxmlformats.org/officeDocument/2006/relationships/vmlDrawing" Target="../drawings/vmlDrawing5.vml"/><Relationship Id="rId1" Type="http://schemas.openxmlformats.org/officeDocument/2006/relationships/themeOverride" Target="../theme/themeOverride9.x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23.wmf"/><Relationship Id="rId5" Type="http://schemas.openxmlformats.org/officeDocument/2006/relationships/image" Target="../media/image20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22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26.png"/><Relationship Id="rId2" Type="http://schemas.openxmlformats.org/officeDocument/2006/relationships/tags" Target="../tags/tag1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25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3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27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19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1.wmf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33.wmf"/><Relationship Id="rId5" Type="http://schemas.openxmlformats.org/officeDocument/2006/relationships/image" Target="../media/image30.wmf"/><Relationship Id="rId10" Type="http://schemas.openxmlformats.org/officeDocument/2006/relationships/oleObject" Target="../embeddings/oleObject23.bin"/><Relationship Id="rId4" Type="http://schemas.openxmlformats.org/officeDocument/2006/relationships/oleObject" Target="../embeddings/oleObject20.bin"/><Relationship Id="rId9" Type="http://schemas.openxmlformats.org/officeDocument/2006/relationships/image" Target="../media/image32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4.wmf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33.wmf"/><Relationship Id="rId4" Type="http://schemas.openxmlformats.org/officeDocument/2006/relationships/oleObject" Target="../embeddings/oleObject24.bin"/><Relationship Id="rId9" Type="http://schemas.openxmlformats.org/officeDocument/2006/relationships/image" Target="../media/image35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13" Type="http://schemas.openxmlformats.org/officeDocument/2006/relationships/image" Target="../media/image38.wmf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6.wmf"/><Relationship Id="rId12" Type="http://schemas.openxmlformats.org/officeDocument/2006/relationships/oleObject" Target="../embeddings/oleObject29.bin"/><Relationship Id="rId2" Type="http://schemas.openxmlformats.org/officeDocument/2006/relationships/vmlDrawing" Target="../drawings/vmlDrawing10.vml"/><Relationship Id="rId1" Type="http://schemas.openxmlformats.org/officeDocument/2006/relationships/themeOverride" Target="../theme/themeOverride11.xml"/><Relationship Id="rId6" Type="http://schemas.openxmlformats.org/officeDocument/2006/relationships/oleObject" Target="../embeddings/oleObject27.bin"/><Relationship Id="rId11" Type="http://schemas.openxmlformats.org/officeDocument/2006/relationships/image" Target="../media/image42.png"/><Relationship Id="rId5" Type="http://schemas.openxmlformats.org/officeDocument/2006/relationships/image" Target="../media/image40.png"/><Relationship Id="rId10" Type="http://schemas.openxmlformats.org/officeDocument/2006/relationships/image" Target="../media/image41.png"/><Relationship Id="rId4" Type="http://schemas.openxmlformats.org/officeDocument/2006/relationships/image" Target="../media/image39.png"/><Relationship Id="rId9" Type="http://schemas.openxmlformats.org/officeDocument/2006/relationships/image" Target="../media/image37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43.wmf"/><Relationship Id="rId4" Type="http://schemas.openxmlformats.org/officeDocument/2006/relationships/oleObject" Target="../embeddings/oleObject30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43.wmf"/><Relationship Id="rId4" Type="http://schemas.openxmlformats.org/officeDocument/2006/relationships/oleObject" Target="../embeddings/oleObject31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43.wmf"/><Relationship Id="rId4" Type="http://schemas.openxmlformats.org/officeDocument/2006/relationships/oleObject" Target="../embeddings/oleObject32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45.wmf"/><Relationship Id="rId4" Type="http://schemas.openxmlformats.org/officeDocument/2006/relationships/oleObject" Target="../embeddings/oleObject33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46.wmf"/><Relationship Id="rId4" Type="http://schemas.openxmlformats.org/officeDocument/2006/relationships/oleObject" Target="../embeddings/oleObject34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48.xml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8.xml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8.xml"/><Relationship Id="rId1" Type="http://schemas.openxmlformats.org/officeDocument/2006/relationships/themeOverride" Target="../theme/themeOverride14.xml"/><Relationship Id="rId4" Type="http://schemas.openxmlformats.org/officeDocument/2006/relationships/audio" Target="../media/audio1.wav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.xml"/><Relationship Id="rId1" Type="http://schemas.openxmlformats.org/officeDocument/2006/relationships/themeOverride" Target="../theme/themeOverride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13" Type="http://schemas.openxmlformats.org/officeDocument/2006/relationships/image" Target="../media/image55.wmf"/><Relationship Id="rId3" Type="http://schemas.openxmlformats.org/officeDocument/2006/relationships/slideLayout" Target="../slideLayouts/slideLayout48.xml"/><Relationship Id="rId7" Type="http://schemas.openxmlformats.org/officeDocument/2006/relationships/image" Target="../media/image52.wmf"/><Relationship Id="rId12" Type="http://schemas.openxmlformats.org/officeDocument/2006/relationships/oleObject" Target="../embeddings/oleObject38.bin"/><Relationship Id="rId17" Type="http://schemas.openxmlformats.org/officeDocument/2006/relationships/image" Target="../media/image57.wmf"/><Relationship Id="rId2" Type="http://schemas.openxmlformats.org/officeDocument/2006/relationships/vmlDrawing" Target="../drawings/vmlDrawing16.vml"/><Relationship Id="rId16" Type="http://schemas.openxmlformats.org/officeDocument/2006/relationships/oleObject" Target="../embeddings/oleObject40.bin"/><Relationship Id="rId1" Type="http://schemas.openxmlformats.org/officeDocument/2006/relationships/themeOverride" Target="../theme/themeOverride16.xml"/><Relationship Id="rId6" Type="http://schemas.openxmlformats.org/officeDocument/2006/relationships/oleObject" Target="../embeddings/oleObject35.bin"/><Relationship Id="rId11" Type="http://schemas.openxmlformats.org/officeDocument/2006/relationships/image" Target="../media/image54.wmf"/><Relationship Id="rId5" Type="http://schemas.openxmlformats.org/officeDocument/2006/relationships/image" Target="../media/image49.jpeg"/><Relationship Id="rId15" Type="http://schemas.openxmlformats.org/officeDocument/2006/relationships/image" Target="../media/image56.wmf"/><Relationship Id="rId10" Type="http://schemas.openxmlformats.org/officeDocument/2006/relationships/oleObject" Target="../embeddings/oleObject37.bin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53.wmf"/><Relationship Id="rId14" Type="http://schemas.openxmlformats.org/officeDocument/2006/relationships/oleObject" Target="../embeddings/oleObject39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13" Type="http://schemas.openxmlformats.org/officeDocument/2006/relationships/oleObject" Target="../embeddings/oleObject45.bin"/><Relationship Id="rId18" Type="http://schemas.openxmlformats.org/officeDocument/2006/relationships/oleObject" Target="../embeddings/oleObject47.bin"/><Relationship Id="rId3" Type="http://schemas.openxmlformats.org/officeDocument/2006/relationships/slideLayout" Target="../slideLayouts/slideLayout48.xml"/><Relationship Id="rId7" Type="http://schemas.openxmlformats.org/officeDocument/2006/relationships/oleObject" Target="../embeddings/oleObject42.bin"/><Relationship Id="rId12" Type="http://schemas.openxmlformats.org/officeDocument/2006/relationships/image" Target="../media/image61.wmf"/><Relationship Id="rId17" Type="http://schemas.openxmlformats.org/officeDocument/2006/relationships/hyperlink" Target="http://www.cse.psu.edu/~rtc12/CSE486/lecture16.pdf" TargetMode="External"/><Relationship Id="rId2" Type="http://schemas.openxmlformats.org/officeDocument/2006/relationships/vmlDrawing" Target="../drawings/vmlDrawing17.vml"/><Relationship Id="rId16" Type="http://schemas.openxmlformats.org/officeDocument/2006/relationships/image" Target="../media/image63.wmf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58.wmf"/><Relationship Id="rId11" Type="http://schemas.openxmlformats.org/officeDocument/2006/relationships/oleObject" Target="../embeddings/oleObject44.bin"/><Relationship Id="rId5" Type="http://schemas.openxmlformats.org/officeDocument/2006/relationships/oleObject" Target="../embeddings/oleObject41.bin"/><Relationship Id="rId15" Type="http://schemas.openxmlformats.org/officeDocument/2006/relationships/oleObject" Target="../embeddings/oleObject46.bin"/><Relationship Id="rId10" Type="http://schemas.openxmlformats.org/officeDocument/2006/relationships/image" Target="../media/image60.wmf"/><Relationship Id="rId19" Type="http://schemas.openxmlformats.org/officeDocument/2006/relationships/image" Target="../media/image64.wmf"/><Relationship Id="rId4" Type="http://schemas.openxmlformats.org/officeDocument/2006/relationships/notesSlide" Target="../notesSlides/notesSlide18.xml"/><Relationship Id="rId9" Type="http://schemas.openxmlformats.org/officeDocument/2006/relationships/oleObject" Target="../embeddings/oleObject43.bin"/><Relationship Id="rId14" Type="http://schemas.openxmlformats.org/officeDocument/2006/relationships/image" Target="../media/image62.w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.xml"/><Relationship Id="rId1" Type="http://schemas.openxmlformats.org/officeDocument/2006/relationships/themeOverride" Target="../theme/themeOverride1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.bin"/><Relationship Id="rId13" Type="http://schemas.openxmlformats.org/officeDocument/2006/relationships/image" Target="../media/image67.wmf"/><Relationship Id="rId3" Type="http://schemas.openxmlformats.org/officeDocument/2006/relationships/slideLayout" Target="../slideLayouts/slideLayout48.xml"/><Relationship Id="rId7" Type="http://schemas.openxmlformats.org/officeDocument/2006/relationships/image" Target="../media/image49.jpeg"/><Relationship Id="rId12" Type="http://schemas.openxmlformats.org/officeDocument/2006/relationships/oleObject" Target="../embeddings/oleObject51.bin"/><Relationship Id="rId2" Type="http://schemas.openxmlformats.org/officeDocument/2006/relationships/vmlDrawing" Target="../drawings/vmlDrawing18.vml"/><Relationship Id="rId1" Type="http://schemas.openxmlformats.org/officeDocument/2006/relationships/themeOverride" Target="../theme/themeOverride19.xml"/><Relationship Id="rId6" Type="http://schemas.openxmlformats.org/officeDocument/2006/relationships/image" Target="../media/image46.wmf"/><Relationship Id="rId11" Type="http://schemas.openxmlformats.org/officeDocument/2006/relationships/image" Target="../media/image66.wmf"/><Relationship Id="rId5" Type="http://schemas.openxmlformats.org/officeDocument/2006/relationships/oleObject" Target="../embeddings/oleObject48.bin"/><Relationship Id="rId10" Type="http://schemas.openxmlformats.org/officeDocument/2006/relationships/oleObject" Target="../embeddings/oleObject50.bin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65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48.xml"/><Relationship Id="rId1" Type="http://schemas.openxmlformats.org/officeDocument/2006/relationships/themeOverride" Target="../theme/themeOverride20.xml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8.xml"/><Relationship Id="rId1" Type="http://schemas.openxmlformats.org/officeDocument/2006/relationships/themeOverride" Target="../theme/themeOverride2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2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slideLayout" Target="../slideLayouts/slideLayout24.xml"/><Relationship Id="rId3" Type="http://schemas.openxmlformats.org/officeDocument/2006/relationships/tags" Target="../tags/tag3.xml"/><Relationship Id="rId21" Type="http://schemas.openxmlformats.org/officeDocument/2006/relationships/image" Target="../media/image68.pn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vmlDrawing" Target="../drawings/vmlDrawing19.vml"/><Relationship Id="rId16" Type="http://schemas.openxmlformats.org/officeDocument/2006/relationships/tags" Target="../tags/tag16.xml"/><Relationship Id="rId20" Type="http://schemas.openxmlformats.org/officeDocument/2006/relationships/oleObject" Target="../embeddings/oleObject52.bin"/><Relationship Id="rId1" Type="http://schemas.openxmlformats.org/officeDocument/2006/relationships/themeOverride" Target="../theme/themeOverride23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image" Target="../media/image69.png"/><Relationship Id="rId10" Type="http://schemas.openxmlformats.org/officeDocument/2006/relationships/tags" Target="../tags/tag10.xml"/><Relationship Id="rId19" Type="http://schemas.openxmlformats.org/officeDocument/2006/relationships/notesSlide" Target="../notesSlides/notesSlide23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oleObject" Target="../embeddings/oleObject53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slideLayout" Target="../slideLayouts/slideLayout66.xml"/><Relationship Id="rId1" Type="http://schemas.openxmlformats.org/officeDocument/2006/relationships/themeOverride" Target="../theme/themeOverride25.xml"/><Relationship Id="rId4" Type="http://schemas.openxmlformats.org/officeDocument/2006/relationships/image" Target="../media/image75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1.xml"/><Relationship Id="rId1" Type="http://schemas.openxmlformats.org/officeDocument/2006/relationships/themeOverride" Target="../theme/themeOverride2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1.xml"/><Relationship Id="rId1" Type="http://schemas.openxmlformats.org/officeDocument/2006/relationships/themeOverride" Target="../theme/themeOverride2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3" Type="http://schemas.openxmlformats.org/officeDocument/2006/relationships/notesSlide" Target="../notesSlides/notesSlide25.xml"/><Relationship Id="rId7" Type="http://schemas.openxmlformats.org/officeDocument/2006/relationships/oleObject" Target="../embeddings/oleObject55.bin"/><Relationship Id="rId2" Type="http://schemas.openxmlformats.org/officeDocument/2006/relationships/slideLayout" Target="../slideLayouts/slideLayout66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76.wmf"/><Relationship Id="rId5" Type="http://schemas.openxmlformats.org/officeDocument/2006/relationships/oleObject" Target="../embeddings/oleObject54.bin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66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86.w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8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66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57.bin"/><Relationship Id="rId4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wmf"/><Relationship Id="rId13" Type="http://schemas.openxmlformats.org/officeDocument/2006/relationships/oleObject" Target="../embeddings/oleObject62.bin"/><Relationship Id="rId3" Type="http://schemas.openxmlformats.org/officeDocument/2006/relationships/notesSlide" Target="../notesSlides/notesSlide32.xml"/><Relationship Id="rId7" Type="http://schemas.openxmlformats.org/officeDocument/2006/relationships/oleObject" Target="../embeddings/oleObject59.bin"/><Relationship Id="rId12" Type="http://schemas.openxmlformats.org/officeDocument/2006/relationships/image" Target="../media/image93.wmf"/><Relationship Id="rId2" Type="http://schemas.openxmlformats.org/officeDocument/2006/relationships/slideLayout" Target="../slideLayouts/slideLayout66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90.wmf"/><Relationship Id="rId11" Type="http://schemas.openxmlformats.org/officeDocument/2006/relationships/oleObject" Target="../embeddings/oleObject61.bin"/><Relationship Id="rId5" Type="http://schemas.openxmlformats.org/officeDocument/2006/relationships/oleObject" Target="../embeddings/oleObject58.bin"/><Relationship Id="rId10" Type="http://schemas.openxmlformats.org/officeDocument/2006/relationships/image" Target="../media/image92.wmf"/><Relationship Id="rId4" Type="http://schemas.openxmlformats.org/officeDocument/2006/relationships/image" Target="../media/image87.png"/><Relationship Id="rId9" Type="http://schemas.openxmlformats.org/officeDocument/2006/relationships/oleObject" Target="../embeddings/oleObject60.bin"/><Relationship Id="rId14" Type="http://schemas.openxmlformats.org/officeDocument/2006/relationships/image" Target="../media/image94.w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84.png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96.wmf"/><Relationship Id="rId12" Type="http://schemas.openxmlformats.org/officeDocument/2006/relationships/image" Target="../media/image98.wmf"/><Relationship Id="rId2" Type="http://schemas.openxmlformats.org/officeDocument/2006/relationships/slideLayout" Target="../slideLayouts/slideLayout66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64.bin"/><Relationship Id="rId11" Type="http://schemas.openxmlformats.org/officeDocument/2006/relationships/oleObject" Target="../embeddings/oleObject66.bin"/><Relationship Id="rId5" Type="http://schemas.openxmlformats.org/officeDocument/2006/relationships/image" Target="../media/image95.wmf"/><Relationship Id="rId10" Type="http://schemas.openxmlformats.org/officeDocument/2006/relationships/image" Target="../media/image97.wmf"/><Relationship Id="rId4" Type="http://schemas.openxmlformats.org/officeDocument/2006/relationships/oleObject" Target="../embeddings/oleObject63.bin"/><Relationship Id="rId9" Type="http://schemas.openxmlformats.org/officeDocument/2006/relationships/oleObject" Target="../embeddings/oleObject65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wmf"/><Relationship Id="rId3" Type="http://schemas.openxmlformats.org/officeDocument/2006/relationships/notesSlide" Target="../notesSlides/notesSlide34.xml"/><Relationship Id="rId7" Type="http://schemas.openxmlformats.org/officeDocument/2006/relationships/oleObject" Target="../embeddings/oleObject68.bin"/><Relationship Id="rId2" Type="http://schemas.openxmlformats.org/officeDocument/2006/relationships/slideLayout" Target="../slideLayouts/slideLayout66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00.wmf"/><Relationship Id="rId11" Type="http://schemas.openxmlformats.org/officeDocument/2006/relationships/image" Target="../media/image102.wmf"/><Relationship Id="rId5" Type="http://schemas.openxmlformats.org/officeDocument/2006/relationships/oleObject" Target="../embeddings/oleObject67.bin"/><Relationship Id="rId10" Type="http://schemas.openxmlformats.org/officeDocument/2006/relationships/oleObject" Target="../embeddings/oleObject69.bin"/><Relationship Id="rId4" Type="http://schemas.openxmlformats.org/officeDocument/2006/relationships/image" Target="../media/image103.png"/><Relationship Id="rId9" Type="http://schemas.openxmlformats.org/officeDocument/2006/relationships/image" Target="../media/image10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4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2.bin"/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107.png"/><Relationship Id="rId2" Type="http://schemas.openxmlformats.org/officeDocument/2006/relationships/slideLayout" Target="../slideLayouts/slideLayout88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71.bin"/><Relationship Id="rId5" Type="http://schemas.openxmlformats.org/officeDocument/2006/relationships/image" Target="../media/image106.png"/><Relationship Id="rId10" Type="http://schemas.openxmlformats.org/officeDocument/2006/relationships/oleObject" Target="../embeddings/oleObject73.bin"/><Relationship Id="rId4" Type="http://schemas.openxmlformats.org/officeDocument/2006/relationships/oleObject" Target="../embeddings/oleObject70.bin"/><Relationship Id="rId9" Type="http://schemas.openxmlformats.org/officeDocument/2006/relationships/image" Target="../media/image108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7" Type="http://schemas.openxmlformats.org/officeDocument/2006/relationships/hyperlink" Target="http://www.csd.uwo.ca/~yuri/Papers/pami01.pdf" TargetMode="External"/><Relationship Id="rId2" Type="http://schemas.openxmlformats.org/officeDocument/2006/relationships/slideLayout" Target="../slideLayouts/slideLayout84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09.png"/><Relationship Id="rId5" Type="http://schemas.openxmlformats.org/officeDocument/2006/relationships/image" Target="../media/image106.png"/><Relationship Id="rId4" Type="http://schemas.openxmlformats.org/officeDocument/2006/relationships/oleObject" Target="../embeddings/oleObject74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hyperlink" Target="http://phototour.cs.washington.edu/Photo_Tourism.pdf" TargetMode="External"/><Relationship Id="rId1" Type="http://schemas.openxmlformats.org/officeDocument/2006/relationships/slideLayout" Target="../slideLayouts/slideLayout89.xml"/><Relationship Id="rId4" Type="http://schemas.openxmlformats.org/officeDocument/2006/relationships/hyperlink" Target="http://phototour.cs.washington.edu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avi"/><Relationship Id="rId7" Type="http://schemas.openxmlformats.org/officeDocument/2006/relationships/image" Target="../media/image111.png"/><Relationship Id="rId2" Type="http://schemas.microsoft.com/office/2007/relationships/media" Target="../media/media1.avi"/><Relationship Id="rId1" Type="http://schemas.openxmlformats.org/officeDocument/2006/relationships/themeOverride" Target="../theme/themeOverride28.xml"/><Relationship Id="rId6" Type="http://schemas.openxmlformats.org/officeDocument/2006/relationships/hyperlink" Target="http://www.iansimon.org/papers/rome_paper.pdf" TargetMode="External"/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8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76135"/>
            <a:ext cx="9144000" cy="2590800"/>
          </a:xfrm>
        </p:spPr>
        <p:txBody>
          <a:bodyPr>
            <a:normAutofit/>
          </a:bodyPr>
          <a:lstStyle/>
          <a:p>
            <a:r>
              <a:rPr lang="en-US" sz="4000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 1674: Intro to Computer Vision</a:t>
            </a:r>
            <a:br>
              <a:rPr lang="en-US" sz="54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Geometric Transformations and Multiple Views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919335"/>
            <a:ext cx="6400800" cy="21336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</a:rPr>
              <a:t>Prof. Adriana </a:t>
            </a:r>
            <a:r>
              <a:rPr lang="en-US" sz="3600" dirty="0" err="1">
                <a:solidFill>
                  <a:schemeClr val="tx1"/>
                </a:solidFill>
              </a:rPr>
              <a:t>Kovashka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University of Pittsburgh</a:t>
            </a:r>
          </a:p>
          <a:p>
            <a:pPr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</a:rPr>
              <a:t>October 9, 2018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162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>
          <a:xfrm>
            <a:off x="687388" y="76200"/>
            <a:ext cx="7770812" cy="838200"/>
          </a:xfrm>
        </p:spPr>
        <p:txBody>
          <a:bodyPr/>
          <a:lstStyle/>
          <a:p>
            <a:r>
              <a:rPr lang="en-US"/>
              <a:t>Scaling</a:t>
            </a:r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03350"/>
            <a:ext cx="7772400" cy="4114800"/>
          </a:xfrm>
        </p:spPr>
        <p:txBody>
          <a:bodyPr/>
          <a:lstStyle/>
          <a:p>
            <a:r>
              <a:rPr lang="en-US"/>
              <a:t>Scaling operation: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Or, in matrix form:</a:t>
            </a:r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4837113" y="1384300"/>
          <a:ext cx="1328737" cy="129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98" name="Equation" r:id="rId3" imgW="444240" imgH="431640" progId="Equation.3">
                  <p:embed/>
                </p:oleObj>
              </mc:Choice>
              <mc:Fallback>
                <p:oleObj name="Equation" r:id="rId3" imgW="444240" imgH="431640" progId="Equation.3">
                  <p:embed/>
                  <p:pic>
                    <p:nvPicPr>
                      <p:cNvPr id="307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7113" y="1384300"/>
                        <a:ext cx="1328737" cy="1292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829" name="Object 3"/>
          <p:cNvGraphicFramePr>
            <a:graphicFrameLocks noChangeAspect="1"/>
          </p:cNvGraphicFramePr>
          <p:nvPr>
            <p:extLst/>
          </p:nvPr>
        </p:nvGraphicFramePr>
        <p:xfrm>
          <a:off x="2878931" y="3458791"/>
          <a:ext cx="3387725" cy="1370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99" name="Equation" r:id="rId5" imgW="1130040" imgH="457200" progId="Equation.3">
                  <p:embed/>
                </p:oleObj>
              </mc:Choice>
              <mc:Fallback>
                <p:oleObj name="Equation" r:id="rId5" imgW="1130040" imgH="457200" progId="Equation.3">
                  <p:embed/>
                  <p:pic>
                    <p:nvPicPr>
                      <p:cNvPr id="71782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8931" y="3458791"/>
                        <a:ext cx="3387725" cy="1370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3668713" y="4851400"/>
            <a:ext cx="2336800" cy="685800"/>
            <a:chOff x="4767263" y="4908550"/>
            <a:chExt cx="2336800" cy="685800"/>
          </a:xfrm>
        </p:grpSpPr>
        <p:sp>
          <p:nvSpPr>
            <p:cNvPr id="717830" name="AutoShape 6"/>
            <p:cNvSpPr>
              <a:spLocks/>
            </p:cNvSpPr>
            <p:nvPr/>
          </p:nvSpPr>
          <p:spPr bwMode="auto">
            <a:xfrm rot="16200000">
              <a:off x="5811838" y="4413250"/>
              <a:ext cx="228600" cy="1219200"/>
            </a:xfrm>
            <a:prstGeom prst="leftBrace">
              <a:avLst>
                <a:gd name="adj1" fmla="val 44444"/>
                <a:gd name="adj2" fmla="val 50000"/>
              </a:avLst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17831" name="Text Box 7"/>
            <p:cNvSpPr txBox="1">
              <a:spLocks noChangeArrowheads="1"/>
            </p:cNvSpPr>
            <p:nvPr/>
          </p:nvSpPr>
          <p:spPr bwMode="auto">
            <a:xfrm>
              <a:off x="4767263" y="5137150"/>
              <a:ext cx="2336800" cy="457200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scaling matrix S</a:t>
              </a: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-1" y="6609979"/>
            <a:ext cx="3090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Alyosha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Efros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17" name="Object 3"/>
          <p:cNvGraphicFramePr>
            <a:graphicFrameLocks noChangeAspect="1"/>
          </p:cNvGraphicFramePr>
          <p:nvPr>
            <p:extLst/>
          </p:nvPr>
        </p:nvGraphicFramePr>
        <p:xfrm>
          <a:off x="2882194" y="3423527"/>
          <a:ext cx="3367659" cy="1408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00" name="Equation" r:id="rId7" imgW="1091880" imgH="469800" progId="Equation.3">
                  <p:embed/>
                </p:oleObj>
              </mc:Choice>
              <mc:Fallback>
                <p:oleObj name="Equation" r:id="rId7" imgW="1091880" imgH="469800" progId="Equation.3">
                  <p:embed/>
                  <p:pic>
                    <p:nvPicPr>
                      <p:cNvPr id="1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2194" y="3423527"/>
                        <a:ext cx="3367659" cy="14081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3971EA1-DF0B-47D8-AE2E-65B8F07A8BA2}"/>
              </a:ext>
            </a:extLst>
          </p:cNvPr>
          <p:cNvSpPr txBox="1"/>
          <p:nvPr/>
        </p:nvSpPr>
        <p:spPr>
          <a:xfrm>
            <a:off x="763480" y="5233067"/>
            <a:ext cx="18307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x’ = mx + </a:t>
            </a:r>
            <a:r>
              <a:rPr lang="en-US" sz="2400" dirty="0" err="1"/>
              <a:t>ny</a:t>
            </a:r>
            <a:endParaRPr lang="en-US" sz="2400" dirty="0"/>
          </a:p>
          <a:p>
            <a:r>
              <a:rPr lang="en-US" sz="2400" dirty="0"/>
              <a:t>y’ = </a:t>
            </a:r>
            <a:r>
              <a:rPr lang="en-US" sz="2400" dirty="0" err="1"/>
              <a:t>px</a:t>
            </a:r>
            <a:r>
              <a:rPr lang="en-US" sz="2400" dirty="0"/>
              <a:t> + </a:t>
            </a:r>
            <a:r>
              <a:rPr lang="en-US" sz="2400" dirty="0" err="1"/>
              <a:t>qy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718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87388" y="76200"/>
            <a:ext cx="7770812" cy="838200"/>
          </a:xfrm>
        </p:spPr>
        <p:txBody>
          <a:bodyPr/>
          <a:lstStyle/>
          <a:p>
            <a:r>
              <a:rPr lang="en-US" dirty="0"/>
              <a:t>2D Linear transformations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88" y="2443163"/>
            <a:ext cx="7770812" cy="4787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Only linear 2D transformations can be represented with a 2x2 matrix.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Linear transformations are combinations of …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Scale,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Rotation,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Shear, and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Mirror</a:t>
            </a:r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3074988" y="1092200"/>
          <a:ext cx="2773362" cy="1131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2" name="Equation" r:id="rId4" imgW="1117440" imgH="457200" progId="Equation.3">
                  <p:embed/>
                </p:oleObj>
              </mc:Choice>
              <mc:Fallback>
                <p:oleObj name="Equation" r:id="rId4" imgW="1117440" imgH="457200" progId="Equation.3">
                  <p:embed/>
                  <p:pic>
                    <p:nvPicPr>
                      <p:cNvPr id="614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4988" y="1092200"/>
                        <a:ext cx="2773362" cy="1131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-1" y="6609979"/>
            <a:ext cx="3090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Alyosha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Efros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647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Text Box 4"/>
          <p:cNvSpPr txBox="1">
            <a:spLocks noChangeArrowheads="1"/>
          </p:cNvSpPr>
          <p:nvPr/>
        </p:nvSpPr>
        <p:spPr bwMode="auto">
          <a:xfrm>
            <a:off x="838200" y="3055938"/>
            <a:ext cx="700704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2D Rotate around (0,0)? (see hidden slide)</a:t>
            </a:r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1143000" y="3649663"/>
          <a:ext cx="3224213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12" name="Equation" r:id="rId5" imgW="1459866" imgH="355446" progId="Equation.3">
                  <p:embed/>
                </p:oleObj>
              </mc:Choice>
              <mc:Fallback>
                <p:oleObj name="Equation" r:id="rId5" imgW="1459866" imgH="355446" progId="Equation.3">
                  <p:embed/>
                  <p:pic>
                    <p:nvPicPr>
                      <p:cNvPr id="409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649663"/>
                        <a:ext cx="3224213" cy="782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6022" name="Object 3"/>
          <p:cNvGraphicFramePr>
            <a:graphicFrameLocks noChangeAspect="1"/>
          </p:cNvGraphicFramePr>
          <p:nvPr/>
        </p:nvGraphicFramePr>
        <p:xfrm>
          <a:off x="5016500" y="3594100"/>
          <a:ext cx="3454400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13" name="Equation" r:id="rId7" imgW="1701800" imgH="457200" progId="Equation.3">
                  <p:embed/>
                </p:oleObj>
              </mc:Choice>
              <mc:Fallback>
                <p:oleObj name="Equation" r:id="rId7" imgW="1701800" imgH="457200" progId="Equation.3">
                  <p:embed/>
                  <p:pic>
                    <p:nvPicPr>
                      <p:cNvPr id="72602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6500" y="3594100"/>
                        <a:ext cx="3454400" cy="930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6" name="Text Box 7"/>
          <p:cNvSpPr txBox="1">
            <a:spLocks noChangeArrowheads="1"/>
          </p:cNvSpPr>
          <p:nvPr/>
        </p:nvSpPr>
        <p:spPr bwMode="auto">
          <a:xfrm>
            <a:off x="838200" y="4721225"/>
            <a:ext cx="167798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2D Shear?</a:t>
            </a:r>
          </a:p>
        </p:txBody>
      </p:sp>
      <p:graphicFrame>
        <p:nvGraphicFramePr>
          <p:cNvPr id="4100" name="Object 4"/>
          <p:cNvGraphicFramePr>
            <a:graphicFrameLocks noChangeAspect="1"/>
          </p:cNvGraphicFramePr>
          <p:nvPr/>
        </p:nvGraphicFramePr>
        <p:xfrm>
          <a:off x="1101725" y="5311775"/>
          <a:ext cx="2101850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14" name="Equation" r:id="rId9" imgW="952500" imgH="457200" progId="Equation.3">
                  <p:embed/>
                </p:oleObj>
              </mc:Choice>
              <mc:Fallback>
                <p:oleObj name="Equation" r:id="rId9" imgW="952500" imgH="457200" progId="Equation.3">
                  <p:embed/>
                  <p:pic>
                    <p:nvPicPr>
                      <p:cNvPr id="410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1725" y="5311775"/>
                        <a:ext cx="2101850" cy="1006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6025" name="Object 5"/>
          <p:cNvGraphicFramePr>
            <a:graphicFrameLocks noChangeAspect="1"/>
          </p:cNvGraphicFramePr>
          <p:nvPr/>
        </p:nvGraphicFramePr>
        <p:xfrm>
          <a:off x="5046663" y="5241925"/>
          <a:ext cx="3249612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15" name="Equation" r:id="rId11" imgW="1384300" imgH="482600" progId="Equation.3">
                  <p:embed/>
                </p:oleObj>
              </mc:Choice>
              <mc:Fallback>
                <p:oleObj name="Equation" r:id="rId11" imgW="1384300" imgH="482600" progId="Equation.3">
                  <p:embed/>
                  <p:pic>
                    <p:nvPicPr>
                      <p:cNvPr id="72602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6663" y="5241925"/>
                        <a:ext cx="3249612" cy="1133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8" name="Text Box 7"/>
          <p:cNvSpPr txBox="1">
            <a:spLocks noChangeArrowheads="1"/>
          </p:cNvSpPr>
          <p:nvPr/>
        </p:nvSpPr>
        <p:spPr bwMode="auto">
          <a:xfrm>
            <a:off x="841248" y="1165225"/>
            <a:ext cx="21240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2D Scaling?</a:t>
            </a:r>
          </a:p>
        </p:txBody>
      </p:sp>
      <p:graphicFrame>
        <p:nvGraphicFramePr>
          <p:cNvPr id="4102" name="Object 4"/>
          <p:cNvGraphicFramePr>
            <a:graphicFrameLocks noChangeAspect="1"/>
          </p:cNvGraphicFramePr>
          <p:nvPr/>
        </p:nvGraphicFramePr>
        <p:xfrm>
          <a:off x="1220788" y="1616075"/>
          <a:ext cx="1631950" cy="121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16" name="Equation" r:id="rId13" imgW="647419" imgH="482391" progId="Equation.3">
                  <p:embed/>
                </p:oleObj>
              </mc:Choice>
              <mc:Fallback>
                <p:oleObj name="Equation" r:id="rId13" imgW="647419" imgH="482391" progId="Equation.3">
                  <p:embed/>
                  <p:pic>
                    <p:nvPicPr>
                      <p:cNvPr id="410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0788" y="1616075"/>
                        <a:ext cx="1631950" cy="1212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5001" name="Object 5"/>
          <p:cNvGraphicFramePr>
            <a:graphicFrameLocks noChangeAspect="1"/>
          </p:cNvGraphicFramePr>
          <p:nvPr/>
        </p:nvGraphicFramePr>
        <p:xfrm>
          <a:off x="4973638" y="1566863"/>
          <a:ext cx="2847975" cy="111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17" name="Equation" r:id="rId15" imgW="1231366" imgH="482391" progId="Equation.3">
                  <p:embed/>
                </p:oleObj>
              </mc:Choice>
              <mc:Fallback>
                <p:oleObj name="Equation" r:id="rId15" imgW="1231366" imgH="482391" progId="Equation.3">
                  <p:embed/>
                  <p:pic>
                    <p:nvPicPr>
                      <p:cNvPr id="72500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3638" y="1566863"/>
                        <a:ext cx="2847975" cy="1116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-1" y="6609979"/>
            <a:ext cx="3090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Modified from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Alyosha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Efros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0543" name="Picture 63" descr="https://www.siggraph.org/education/materials/HyperGraph/modeling/mod_tran/2dshear1.gif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663" y="4831879"/>
            <a:ext cx="1959525" cy="376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96509" y="6611779"/>
            <a:ext cx="58368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Fig. from https://www.siggraph.org/education/materials/HyperGraph/modeling/mod_tran/2dshear.htm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76200"/>
            <a:ext cx="8316884" cy="838200"/>
          </a:xfrm>
        </p:spPr>
        <p:txBody>
          <a:bodyPr/>
          <a:lstStyle/>
          <a:p>
            <a:r>
              <a:rPr lang="en-US" sz="3200" dirty="0"/>
              <a:t>What transforms can we write w/ 2x2 matrix?</a:t>
            </a:r>
          </a:p>
        </p:txBody>
      </p:sp>
    </p:spTree>
    <p:extLst>
      <p:ext uri="{BB962C8B-B14F-4D97-AF65-F5344CB8AC3E}">
        <p14:creationId xmlns:p14="http://schemas.microsoft.com/office/powerpoint/2010/main" val="39679569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5" grpId="0"/>
      <p:bldP spid="410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4503738" y="1914128"/>
            <a:ext cx="3683444" cy="3693319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Polar coordinates…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 = 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2"/>
                <a:ea typeface="+mn-ea"/>
                <a:cs typeface="+mn-cs"/>
                <a:sym typeface="Symbol" pitchFamily="18" charset="2"/>
              </a:rPr>
              <a:t>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 = r sin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2"/>
                <a:ea typeface="+mn-ea"/>
                <a:cs typeface="+mn-cs"/>
                <a:sym typeface="Symbol" pitchFamily="18" charset="2"/>
              </a:rPr>
              <a:t>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x’ = 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2"/>
                <a:ea typeface="+mn-ea"/>
                <a:cs typeface="+mn-cs"/>
                <a:sym typeface="Symbol" pitchFamily="18" charset="2"/>
              </a:rPr>
              <a:t>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+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 pitchFamily="18" charset="2"/>
              </a:rPr>
              <a:t>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y’ = r sin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2"/>
                <a:ea typeface="+mn-ea"/>
                <a:cs typeface="+mn-cs"/>
                <a:sym typeface="Symbol" pitchFamily="18" charset="2"/>
              </a:rPr>
              <a:t>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+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 pitchFamily="18" charset="2"/>
              </a:rPr>
              <a:t>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Trig Identity…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x’ = 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2"/>
                <a:ea typeface="+mn-ea"/>
                <a:cs typeface="+mn-cs"/>
                <a:sym typeface="Symbol" pitchFamily="18" charset="2"/>
              </a:rPr>
              <a:t>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 pitchFamily="18" charset="2"/>
              </a:rPr>
              <a:t>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 – r sin(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2"/>
                <a:ea typeface="+mn-ea"/>
                <a:cs typeface="+mn-cs"/>
                <a:sym typeface="Symbol" pitchFamily="18" charset="2"/>
              </a:rPr>
              <a:t>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 sin(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 pitchFamily="18" charset="2"/>
              </a:rPr>
              <a:t>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y’ = r sin(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2"/>
                <a:ea typeface="+mn-ea"/>
                <a:cs typeface="+mn-cs"/>
                <a:sym typeface="Symbol" pitchFamily="18" charset="2"/>
              </a:rPr>
              <a:t>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 pitchFamily="18" charset="2"/>
              </a:rPr>
              <a:t>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 + 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2"/>
                <a:ea typeface="+mn-ea"/>
                <a:cs typeface="+mn-cs"/>
                <a:sym typeface="Symbol" pitchFamily="18" charset="2"/>
              </a:rPr>
              <a:t>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 sin(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 pitchFamily="18" charset="2"/>
              </a:rPr>
              <a:t>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Substitute…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x’ = x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 pitchFamily="18" charset="2"/>
              </a:rPr>
              <a:t>) - 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 pitchFamily="18" charset="2"/>
              </a:rPr>
              <a:t>sin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 pitchFamily="18" charset="2"/>
              </a:rPr>
              <a:t>()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 pitchFamily="18" charset="2"/>
              </a:rPr>
              <a:t>y’ = x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 pitchFamily="18" charset="2"/>
              </a:rPr>
              <a:t>sin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 pitchFamily="18" charset="2"/>
              </a:rPr>
              <a:t>() + y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 pitchFamily="18" charset="2"/>
              </a:rPr>
              <a:t>cos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 pitchFamily="18" charset="2"/>
              </a:rPr>
              <a:t>()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0" y="2743200"/>
            <a:ext cx="3714750" cy="2949575"/>
            <a:chOff x="128" y="829"/>
            <a:chExt cx="4138" cy="2963"/>
          </a:xfrm>
        </p:grpSpPr>
        <p:sp>
          <p:nvSpPr>
            <p:cNvPr id="25608" name="Oval 5"/>
            <p:cNvSpPr>
              <a:spLocks noChangeArrowheads="1"/>
            </p:cNvSpPr>
            <p:nvPr/>
          </p:nvSpPr>
          <p:spPr bwMode="auto">
            <a:xfrm>
              <a:off x="1512" y="1248"/>
              <a:ext cx="108" cy="96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609" name="Line 6"/>
            <p:cNvSpPr>
              <a:spLocks noChangeShapeType="1"/>
            </p:cNvSpPr>
            <p:nvPr/>
          </p:nvSpPr>
          <p:spPr bwMode="auto">
            <a:xfrm>
              <a:off x="810" y="1008"/>
              <a:ext cx="0" cy="27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610" name="Line 7"/>
            <p:cNvSpPr>
              <a:spLocks noChangeShapeType="1"/>
            </p:cNvSpPr>
            <p:nvPr/>
          </p:nvSpPr>
          <p:spPr bwMode="auto">
            <a:xfrm>
              <a:off x="810" y="3792"/>
              <a:ext cx="345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611" name="Oval 8"/>
            <p:cNvSpPr>
              <a:spLocks noChangeArrowheads="1"/>
            </p:cNvSpPr>
            <p:nvPr/>
          </p:nvSpPr>
          <p:spPr bwMode="auto">
            <a:xfrm>
              <a:off x="2908" y="2264"/>
              <a:ext cx="108" cy="96"/>
            </a:xfrm>
            <a:prstGeom prst="ellipse">
              <a:avLst/>
            </a:prstGeom>
            <a:solidFill>
              <a:schemeClr val="hlink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612" name="Line 9"/>
            <p:cNvSpPr>
              <a:spLocks noChangeShapeType="1"/>
            </p:cNvSpPr>
            <p:nvPr/>
          </p:nvSpPr>
          <p:spPr bwMode="auto">
            <a:xfrm flipV="1">
              <a:off x="810" y="2352"/>
              <a:ext cx="2106" cy="14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613" name="Line 10"/>
            <p:cNvSpPr>
              <a:spLocks noChangeShapeType="1"/>
            </p:cNvSpPr>
            <p:nvPr/>
          </p:nvSpPr>
          <p:spPr bwMode="auto">
            <a:xfrm rot="19268048" flipV="1">
              <a:off x="128" y="1832"/>
              <a:ext cx="2106" cy="14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614" name="Text Box 11"/>
            <p:cNvSpPr txBox="1">
              <a:spLocks noChangeArrowheads="1"/>
            </p:cNvSpPr>
            <p:nvPr/>
          </p:nvSpPr>
          <p:spPr bwMode="auto">
            <a:xfrm>
              <a:off x="903" y="2853"/>
              <a:ext cx="497" cy="827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Symbol" pitchFamily="18" charset="2"/>
                </a:rPr>
                <a:t></a:t>
              </a:r>
              <a:endPara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615" name="Text Box 12"/>
            <p:cNvSpPr txBox="1">
              <a:spLocks noChangeArrowheads="1"/>
            </p:cNvSpPr>
            <p:nvPr/>
          </p:nvSpPr>
          <p:spPr bwMode="auto">
            <a:xfrm>
              <a:off x="2915" y="1741"/>
              <a:ext cx="1274" cy="705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(x, y)</a:t>
              </a:r>
            </a:p>
          </p:txBody>
        </p:sp>
        <p:sp>
          <p:nvSpPr>
            <p:cNvPr id="25616" name="Text Box 13"/>
            <p:cNvSpPr txBox="1">
              <a:spLocks noChangeArrowheads="1"/>
            </p:cNvSpPr>
            <p:nvPr/>
          </p:nvSpPr>
          <p:spPr bwMode="auto">
            <a:xfrm>
              <a:off x="1656" y="829"/>
              <a:ext cx="1610" cy="705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(x’, y’)</a:t>
              </a:r>
            </a:p>
          </p:txBody>
        </p:sp>
      </p:grpSp>
      <p:sp>
        <p:nvSpPr>
          <p:cNvPr id="25605" name="Rectangle 14"/>
          <p:cNvSpPr>
            <a:spLocks noChangeArrowheads="1"/>
          </p:cNvSpPr>
          <p:nvPr/>
        </p:nvSpPr>
        <p:spPr bwMode="auto">
          <a:xfrm>
            <a:off x="1117600" y="5029200"/>
            <a:ext cx="604838" cy="6413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2"/>
                <a:ea typeface="+mn-ea"/>
                <a:cs typeface="+mn-cs"/>
                <a:sym typeface="Symbol" pitchFamily="18" charset="2"/>
              </a:rPr>
              <a:t>f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1" y="6609979"/>
            <a:ext cx="3090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Derek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Hoiem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76200"/>
            <a:ext cx="8015514" cy="838200"/>
          </a:xfrm>
        </p:spPr>
        <p:txBody>
          <a:bodyPr/>
          <a:lstStyle/>
          <a:p>
            <a:r>
              <a:rPr lang="en-US" dirty="0"/>
              <a:t>EXTRA: How to write 2-D rotation</a:t>
            </a:r>
          </a:p>
        </p:txBody>
      </p:sp>
    </p:spTree>
    <p:extLst>
      <p:ext uri="{BB962C8B-B14F-4D97-AF65-F5344CB8AC3E}">
        <p14:creationId xmlns:p14="http://schemas.microsoft.com/office/powerpoint/2010/main" val="49446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9" name="Text Box 4"/>
          <p:cNvSpPr txBox="1">
            <a:spLocks noChangeArrowheads="1"/>
          </p:cNvSpPr>
          <p:nvPr/>
        </p:nvSpPr>
        <p:spPr bwMode="auto">
          <a:xfrm>
            <a:off x="841248" y="1161288"/>
            <a:ext cx="34893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2D Mirror about Y axis?</a:t>
            </a:r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>
            <p:extLst/>
          </p:nvPr>
        </p:nvGraphicFramePr>
        <p:xfrm>
          <a:off x="1219200" y="1819044"/>
          <a:ext cx="1009650" cy="78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10" name="Equation" r:id="rId4" imgW="457002" imgH="355446" progId="Equation.3">
                  <p:embed/>
                </p:oleObj>
              </mc:Choice>
              <mc:Fallback>
                <p:oleObj name="Equation" r:id="rId4" imgW="457002" imgH="355446" progId="Equation.3">
                  <p:embed/>
                  <p:pic>
                    <p:nvPicPr>
                      <p:cNvPr id="512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819044"/>
                        <a:ext cx="1009650" cy="782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3"/>
          <p:cNvGraphicFramePr>
            <a:graphicFrameLocks noChangeAspect="1"/>
          </p:cNvGraphicFramePr>
          <p:nvPr>
            <p:extLst/>
          </p:nvPr>
        </p:nvGraphicFramePr>
        <p:xfrm>
          <a:off x="4572000" y="1687282"/>
          <a:ext cx="2971800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11" name="Equation" r:id="rId6" imgW="1168400" imgH="381000" progId="Equation.3">
                  <p:embed/>
                </p:oleObj>
              </mc:Choice>
              <mc:Fallback>
                <p:oleObj name="Equation" r:id="rId6" imgW="1168400" imgH="381000" progId="Equation.3">
                  <p:embed/>
                  <p:pic>
                    <p:nvPicPr>
                      <p:cNvPr id="1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687282"/>
                        <a:ext cx="2971800" cy="968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0" name="Text Box 7"/>
          <p:cNvSpPr txBox="1">
            <a:spLocks noChangeArrowheads="1"/>
          </p:cNvSpPr>
          <p:nvPr/>
        </p:nvSpPr>
        <p:spPr bwMode="auto">
          <a:xfrm>
            <a:off x="838200" y="3054096"/>
            <a:ext cx="31051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2D Mirror over (0,0)?</a:t>
            </a:r>
          </a:p>
        </p:txBody>
      </p:sp>
      <p:graphicFrame>
        <p:nvGraphicFramePr>
          <p:cNvPr id="5124" name="Object 4"/>
          <p:cNvGraphicFramePr>
            <a:graphicFrameLocks noChangeAspect="1"/>
          </p:cNvGraphicFramePr>
          <p:nvPr>
            <p:extLst/>
          </p:nvPr>
        </p:nvGraphicFramePr>
        <p:xfrm>
          <a:off x="1295400" y="3800244"/>
          <a:ext cx="1036638" cy="78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12" name="Equation" r:id="rId8" imgW="469696" imgH="355446" progId="Equation.3">
                  <p:embed/>
                </p:oleObj>
              </mc:Choice>
              <mc:Fallback>
                <p:oleObj name="Equation" r:id="rId8" imgW="469696" imgH="355446" progId="Equation.3">
                  <p:embed/>
                  <p:pic>
                    <p:nvPicPr>
                      <p:cNvPr id="512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800244"/>
                        <a:ext cx="1036638" cy="782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5"/>
          <p:cNvGraphicFramePr>
            <a:graphicFrameLocks noChangeAspect="1"/>
          </p:cNvGraphicFramePr>
          <p:nvPr>
            <p:extLst/>
          </p:nvPr>
        </p:nvGraphicFramePr>
        <p:xfrm>
          <a:off x="4575175" y="3690707"/>
          <a:ext cx="3197225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13" name="Equation" r:id="rId10" imgW="1257300" imgH="381000" progId="Equation.3">
                  <p:embed/>
                </p:oleObj>
              </mc:Choice>
              <mc:Fallback>
                <p:oleObj name="Equation" r:id="rId10" imgW="1257300" imgH="381000" progId="Equation.3">
                  <p:embed/>
                  <p:pic>
                    <p:nvPicPr>
                      <p:cNvPr id="2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5175" y="3690707"/>
                        <a:ext cx="3197225" cy="968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1" name="Text Box 4"/>
          <p:cNvSpPr txBox="1">
            <a:spLocks noChangeArrowheads="1"/>
          </p:cNvSpPr>
          <p:nvPr/>
        </p:nvSpPr>
        <p:spPr bwMode="auto">
          <a:xfrm>
            <a:off x="841248" y="4718304"/>
            <a:ext cx="24003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2D Translation?</a:t>
            </a:r>
          </a:p>
        </p:txBody>
      </p:sp>
      <p:graphicFrame>
        <p:nvGraphicFramePr>
          <p:cNvPr id="5126" name="Object 2"/>
          <p:cNvGraphicFramePr>
            <a:graphicFrameLocks noChangeAspect="1"/>
          </p:cNvGraphicFramePr>
          <p:nvPr>
            <p:extLst/>
          </p:nvPr>
        </p:nvGraphicFramePr>
        <p:xfrm>
          <a:off x="1427163" y="5432194"/>
          <a:ext cx="1425575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14" name="Equation" r:id="rId12" imgW="647700" imgH="457200" progId="Equation.3">
                  <p:embed/>
                </p:oleObj>
              </mc:Choice>
              <mc:Fallback>
                <p:oleObj name="Equation" r:id="rId12" imgW="647700" imgH="457200" progId="Equation.3">
                  <p:embed/>
                  <p:pic>
                    <p:nvPicPr>
                      <p:cNvPr id="51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7163" y="5432194"/>
                        <a:ext cx="1425575" cy="1006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 Box 7"/>
          <p:cNvSpPr txBox="1">
            <a:spLocks noChangeArrowheads="1"/>
          </p:cNvSpPr>
          <p:nvPr/>
        </p:nvSpPr>
        <p:spPr bwMode="auto">
          <a:xfrm>
            <a:off x="4735513" y="5640157"/>
            <a:ext cx="177484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CAN’T DO!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" y="6609979"/>
            <a:ext cx="3090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Alyosha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Efros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itle 2"/>
          <p:cNvSpPr>
            <a:spLocks noGrp="1"/>
          </p:cNvSpPr>
          <p:nvPr>
            <p:ph type="title"/>
          </p:nvPr>
        </p:nvSpPr>
        <p:spPr>
          <a:xfrm>
            <a:off x="685799" y="76200"/>
            <a:ext cx="8291945" cy="838200"/>
          </a:xfrm>
        </p:spPr>
        <p:txBody>
          <a:bodyPr/>
          <a:lstStyle/>
          <a:p>
            <a:r>
              <a:rPr lang="en-US" sz="3200" dirty="0"/>
              <a:t>What transforms can we write w/ 2x2 matrix?</a:t>
            </a:r>
          </a:p>
        </p:txBody>
      </p:sp>
    </p:spTree>
    <p:extLst>
      <p:ext uri="{BB962C8B-B14F-4D97-AF65-F5344CB8AC3E}">
        <p14:creationId xmlns:p14="http://schemas.microsoft.com/office/powerpoint/2010/main" val="149485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0" grpId="0"/>
      <p:bldP spid="5131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3325926" y="3184525"/>
            <a:ext cx="26257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homogeneous image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coordinates</a:t>
            </a: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752588" y="4191000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Converting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from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homogeneous coordinates</a:t>
            </a:r>
          </a:p>
        </p:txBody>
      </p:sp>
      <p:pic>
        <p:nvPicPr>
          <p:cNvPr id="20" name="Picture 8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139" y="2033588"/>
            <a:ext cx="1843087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9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139" y="4800600"/>
            <a:ext cx="2622550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904988" y="1295400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 convert to homogeneous coordinates: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" y="6609979"/>
            <a:ext cx="3090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Kristen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Grauman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Homogeneous coordinates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189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Object 2"/>
          <p:cNvGraphicFramePr>
            <a:graphicFrameLocks noChangeAspect="1"/>
          </p:cNvGraphicFramePr>
          <p:nvPr>
            <p:extLst/>
          </p:nvPr>
        </p:nvGraphicFramePr>
        <p:xfrm>
          <a:off x="2792290" y="1977904"/>
          <a:ext cx="3649663" cy="1411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78" name="Equation" r:id="rId3" imgW="1904760" imgH="736560" progId="Equation.3">
                  <p:embed/>
                </p:oleObj>
              </mc:Choice>
              <mc:Fallback>
                <p:oleObj name="Equation" r:id="rId3" imgW="1904760" imgH="736560" progId="Equation.3">
                  <p:embed/>
                  <p:pic>
                    <p:nvPicPr>
                      <p:cNvPr id="58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2290" y="1977904"/>
                        <a:ext cx="3649663" cy="1411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Translation</a:t>
            </a:r>
          </a:p>
        </p:txBody>
      </p:sp>
      <p:graphicFrame>
        <p:nvGraphicFramePr>
          <p:cNvPr id="9218" name="Object 2"/>
          <p:cNvGraphicFramePr>
            <a:graphicFrameLocks noGrp="1" noChangeAspect="1"/>
          </p:cNvGraphicFramePr>
          <p:nvPr>
            <p:ph sz="half" idx="2"/>
          </p:nvPr>
        </p:nvGraphicFramePr>
        <p:xfrm>
          <a:off x="2747963" y="1981200"/>
          <a:ext cx="3722687" cy="1411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79" name="Equation" r:id="rId5" imgW="1943100" imgH="736600" progId="Equation.3">
                  <p:embed/>
                </p:oleObj>
              </mc:Choice>
              <mc:Fallback>
                <p:oleObj name="Equation" r:id="rId5" imgW="1943100" imgH="736600" progId="Equation.3">
                  <p:embed/>
                  <p:pic>
                    <p:nvPicPr>
                      <p:cNvPr id="9218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7963" y="1981200"/>
                        <a:ext cx="3722687" cy="1411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03363" y="3830638"/>
            <a:ext cx="2541587" cy="2287587"/>
            <a:chOff x="816" y="2208"/>
            <a:chExt cx="1920" cy="1728"/>
          </a:xfrm>
        </p:grpSpPr>
        <p:sp>
          <p:nvSpPr>
            <p:cNvPr id="9255" name="Line 6"/>
            <p:cNvSpPr>
              <a:spLocks noChangeShapeType="1"/>
            </p:cNvSpPr>
            <p:nvPr/>
          </p:nvSpPr>
          <p:spPr bwMode="auto">
            <a:xfrm>
              <a:off x="1056" y="2208"/>
              <a:ext cx="0" cy="17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56" name="Line 7"/>
            <p:cNvSpPr>
              <a:spLocks noChangeShapeType="1"/>
            </p:cNvSpPr>
            <p:nvPr/>
          </p:nvSpPr>
          <p:spPr bwMode="auto">
            <a:xfrm>
              <a:off x="816" y="3744"/>
              <a:ext cx="19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57" name="Line 8"/>
            <p:cNvSpPr>
              <a:spLocks noChangeShapeType="1"/>
            </p:cNvSpPr>
            <p:nvPr/>
          </p:nvSpPr>
          <p:spPr bwMode="auto">
            <a:xfrm>
              <a:off x="1248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58" name="Line 9"/>
            <p:cNvSpPr>
              <a:spLocks noChangeShapeType="1"/>
            </p:cNvSpPr>
            <p:nvPr/>
          </p:nvSpPr>
          <p:spPr bwMode="auto">
            <a:xfrm>
              <a:off x="1440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59" name="Line 10"/>
            <p:cNvSpPr>
              <a:spLocks noChangeShapeType="1"/>
            </p:cNvSpPr>
            <p:nvPr/>
          </p:nvSpPr>
          <p:spPr bwMode="auto">
            <a:xfrm>
              <a:off x="1632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60" name="Line 11"/>
            <p:cNvSpPr>
              <a:spLocks noChangeShapeType="1"/>
            </p:cNvSpPr>
            <p:nvPr/>
          </p:nvSpPr>
          <p:spPr bwMode="auto">
            <a:xfrm>
              <a:off x="1824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61" name="Line 12"/>
            <p:cNvSpPr>
              <a:spLocks noChangeShapeType="1"/>
            </p:cNvSpPr>
            <p:nvPr/>
          </p:nvSpPr>
          <p:spPr bwMode="auto">
            <a:xfrm>
              <a:off x="2016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62" name="Line 13"/>
            <p:cNvSpPr>
              <a:spLocks noChangeShapeType="1"/>
            </p:cNvSpPr>
            <p:nvPr/>
          </p:nvSpPr>
          <p:spPr bwMode="auto">
            <a:xfrm>
              <a:off x="2208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63" name="Line 14"/>
            <p:cNvSpPr>
              <a:spLocks noChangeShapeType="1"/>
            </p:cNvSpPr>
            <p:nvPr/>
          </p:nvSpPr>
          <p:spPr bwMode="auto">
            <a:xfrm>
              <a:off x="2400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64" name="Line 15"/>
            <p:cNvSpPr>
              <a:spLocks noChangeShapeType="1"/>
            </p:cNvSpPr>
            <p:nvPr/>
          </p:nvSpPr>
          <p:spPr bwMode="auto">
            <a:xfrm>
              <a:off x="2592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65" name="Line 16"/>
            <p:cNvSpPr>
              <a:spLocks noChangeShapeType="1"/>
            </p:cNvSpPr>
            <p:nvPr/>
          </p:nvSpPr>
          <p:spPr bwMode="auto">
            <a:xfrm>
              <a:off x="1008" y="3552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66" name="Line 17"/>
            <p:cNvSpPr>
              <a:spLocks noChangeShapeType="1"/>
            </p:cNvSpPr>
            <p:nvPr/>
          </p:nvSpPr>
          <p:spPr bwMode="auto">
            <a:xfrm>
              <a:off x="1008" y="3360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67" name="Line 18"/>
            <p:cNvSpPr>
              <a:spLocks noChangeShapeType="1"/>
            </p:cNvSpPr>
            <p:nvPr/>
          </p:nvSpPr>
          <p:spPr bwMode="auto">
            <a:xfrm>
              <a:off x="1008" y="3168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68" name="Line 19"/>
            <p:cNvSpPr>
              <a:spLocks noChangeShapeType="1"/>
            </p:cNvSpPr>
            <p:nvPr/>
          </p:nvSpPr>
          <p:spPr bwMode="auto">
            <a:xfrm>
              <a:off x="1008" y="2976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69" name="Line 20"/>
            <p:cNvSpPr>
              <a:spLocks noChangeShapeType="1"/>
            </p:cNvSpPr>
            <p:nvPr/>
          </p:nvSpPr>
          <p:spPr bwMode="auto">
            <a:xfrm>
              <a:off x="1008" y="2784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70" name="Line 21"/>
            <p:cNvSpPr>
              <a:spLocks noChangeShapeType="1"/>
            </p:cNvSpPr>
            <p:nvPr/>
          </p:nvSpPr>
          <p:spPr bwMode="auto">
            <a:xfrm>
              <a:off x="1008" y="2592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71" name="Line 22"/>
            <p:cNvSpPr>
              <a:spLocks noChangeShapeType="1"/>
            </p:cNvSpPr>
            <p:nvPr/>
          </p:nvSpPr>
          <p:spPr bwMode="auto">
            <a:xfrm>
              <a:off x="1008" y="2400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72" name="Line 23"/>
            <p:cNvSpPr>
              <a:spLocks noChangeShapeType="1"/>
            </p:cNvSpPr>
            <p:nvPr/>
          </p:nvSpPr>
          <p:spPr bwMode="auto">
            <a:xfrm>
              <a:off x="1008" y="2208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" name="Group 24"/>
          <p:cNvGrpSpPr>
            <a:grpSpLocks/>
          </p:cNvGrpSpPr>
          <p:nvPr/>
        </p:nvGrpSpPr>
        <p:grpSpPr bwMode="auto">
          <a:xfrm>
            <a:off x="2328863" y="4719638"/>
            <a:ext cx="763587" cy="890587"/>
            <a:chOff x="1440" y="2928"/>
            <a:chExt cx="576" cy="672"/>
          </a:xfrm>
        </p:grpSpPr>
        <p:sp>
          <p:nvSpPr>
            <p:cNvPr id="9252" name="Freeform 25" descr="Horizontal brick"/>
            <p:cNvSpPr>
              <a:spLocks/>
            </p:cNvSpPr>
            <p:nvPr/>
          </p:nvSpPr>
          <p:spPr bwMode="auto">
            <a:xfrm>
              <a:off x="1536" y="2928"/>
              <a:ext cx="96" cy="144"/>
            </a:xfrm>
            <a:custGeom>
              <a:avLst/>
              <a:gdLst>
                <a:gd name="T0" fmla="*/ 0 w 96"/>
                <a:gd name="T1" fmla="*/ 144 h 144"/>
                <a:gd name="T2" fmla="*/ 0 w 96"/>
                <a:gd name="T3" fmla="*/ 0 h 144"/>
                <a:gd name="T4" fmla="*/ 96 w 96"/>
                <a:gd name="T5" fmla="*/ 0 h 144"/>
                <a:gd name="T6" fmla="*/ 96 w 96"/>
                <a:gd name="T7" fmla="*/ 96 h 144"/>
                <a:gd name="T8" fmla="*/ 0 w 96"/>
                <a:gd name="T9" fmla="*/ 144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"/>
                <a:gd name="T16" fmla="*/ 0 h 144"/>
                <a:gd name="T17" fmla="*/ 96 w 96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" h="144">
                  <a:moveTo>
                    <a:pt x="0" y="144"/>
                  </a:moveTo>
                  <a:lnTo>
                    <a:pt x="0" y="0"/>
                  </a:lnTo>
                  <a:lnTo>
                    <a:pt x="96" y="0"/>
                  </a:lnTo>
                  <a:lnTo>
                    <a:pt x="96" y="96"/>
                  </a:lnTo>
                  <a:lnTo>
                    <a:pt x="0" y="144"/>
                  </a:lnTo>
                  <a:close/>
                </a:path>
              </a:pathLst>
            </a:custGeom>
            <a:pattFill prst="horzBrick">
              <a:fgClr>
                <a:srgbClr val="032389"/>
              </a:fgClr>
              <a:bgClr>
                <a:srgbClr val="FFFFFF"/>
              </a:bgClr>
            </a:patt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9253" name="Rectangle 26"/>
            <p:cNvSpPr>
              <a:spLocks noChangeArrowheads="1"/>
            </p:cNvSpPr>
            <p:nvPr/>
          </p:nvSpPr>
          <p:spPr bwMode="auto">
            <a:xfrm>
              <a:off x="1440" y="3168"/>
              <a:ext cx="576" cy="4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9254" name="Freeform 27"/>
            <p:cNvSpPr>
              <a:spLocks/>
            </p:cNvSpPr>
            <p:nvPr/>
          </p:nvSpPr>
          <p:spPr bwMode="auto">
            <a:xfrm>
              <a:off x="1440" y="2976"/>
              <a:ext cx="576" cy="192"/>
            </a:xfrm>
            <a:custGeom>
              <a:avLst/>
              <a:gdLst>
                <a:gd name="T0" fmla="*/ 0 w 576"/>
                <a:gd name="T1" fmla="*/ 192 h 192"/>
                <a:gd name="T2" fmla="*/ 240 w 576"/>
                <a:gd name="T3" fmla="*/ 0 h 192"/>
                <a:gd name="T4" fmla="*/ 336 w 576"/>
                <a:gd name="T5" fmla="*/ 0 h 192"/>
                <a:gd name="T6" fmla="*/ 576 w 576"/>
                <a:gd name="T7" fmla="*/ 192 h 192"/>
                <a:gd name="T8" fmla="*/ 0 w 576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6"/>
                <a:gd name="T16" fmla="*/ 0 h 192"/>
                <a:gd name="T17" fmla="*/ 576 w 576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6" h="192">
                  <a:moveTo>
                    <a:pt x="0" y="192"/>
                  </a:moveTo>
                  <a:lnTo>
                    <a:pt x="240" y="0"/>
                  </a:lnTo>
                  <a:lnTo>
                    <a:pt x="336" y="0"/>
                  </a:lnTo>
                  <a:lnTo>
                    <a:pt x="576" y="192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4" name="Group 28"/>
          <p:cNvGrpSpPr>
            <a:grpSpLocks/>
          </p:cNvGrpSpPr>
          <p:nvPr/>
        </p:nvGrpSpPr>
        <p:grpSpPr bwMode="auto">
          <a:xfrm>
            <a:off x="5316538" y="3830638"/>
            <a:ext cx="2541587" cy="2287587"/>
            <a:chOff x="816" y="2208"/>
            <a:chExt cx="1920" cy="1728"/>
          </a:xfrm>
        </p:grpSpPr>
        <p:sp>
          <p:nvSpPr>
            <p:cNvPr id="9234" name="Line 29"/>
            <p:cNvSpPr>
              <a:spLocks noChangeShapeType="1"/>
            </p:cNvSpPr>
            <p:nvPr/>
          </p:nvSpPr>
          <p:spPr bwMode="auto">
            <a:xfrm>
              <a:off x="1056" y="2208"/>
              <a:ext cx="0" cy="17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35" name="Line 30"/>
            <p:cNvSpPr>
              <a:spLocks noChangeShapeType="1"/>
            </p:cNvSpPr>
            <p:nvPr/>
          </p:nvSpPr>
          <p:spPr bwMode="auto">
            <a:xfrm>
              <a:off x="816" y="3744"/>
              <a:ext cx="19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36" name="Line 31"/>
            <p:cNvSpPr>
              <a:spLocks noChangeShapeType="1"/>
            </p:cNvSpPr>
            <p:nvPr/>
          </p:nvSpPr>
          <p:spPr bwMode="auto">
            <a:xfrm>
              <a:off x="1248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37" name="Line 32"/>
            <p:cNvSpPr>
              <a:spLocks noChangeShapeType="1"/>
            </p:cNvSpPr>
            <p:nvPr/>
          </p:nvSpPr>
          <p:spPr bwMode="auto">
            <a:xfrm>
              <a:off x="1440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38" name="Line 33"/>
            <p:cNvSpPr>
              <a:spLocks noChangeShapeType="1"/>
            </p:cNvSpPr>
            <p:nvPr/>
          </p:nvSpPr>
          <p:spPr bwMode="auto">
            <a:xfrm>
              <a:off x="1632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39" name="Line 34"/>
            <p:cNvSpPr>
              <a:spLocks noChangeShapeType="1"/>
            </p:cNvSpPr>
            <p:nvPr/>
          </p:nvSpPr>
          <p:spPr bwMode="auto">
            <a:xfrm>
              <a:off x="1824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40" name="Line 35"/>
            <p:cNvSpPr>
              <a:spLocks noChangeShapeType="1"/>
            </p:cNvSpPr>
            <p:nvPr/>
          </p:nvSpPr>
          <p:spPr bwMode="auto">
            <a:xfrm>
              <a:off x="2016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41" name="Line 36"/>
            <p:cNvSpPr>
              <a:spLocks noChangeShapeType="1"/>
            </p:cNvSpPr>
            <p:nvPr/>
          </p:nvSpPr>
          <p:spPr bwMode="auto">
            <a:xfrm>
              <a:off x="2208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42" name="Line 37"/>
            <p:cNvSpPr>
              <a:spLocks noChangeShapeType="1"/>
            </p:cNvSpPr>
            <p:nvPr/>
          </p:nvSpPr>
          <p:spPr bwMode="auto">
            <a:xfrm>
              <a:off x="2400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43" name="Line 38"/>
            <p:cNvSpPr>
              <a:spLocks noChangeShapeType="1"/>
            </p:cNvSpPr>
            <p:nvPr/>
          </p:nvSpPr>
          <p:spPr bwMode="auto">
            <a:xfrm>
              <a:off x="2592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44" name="Line 39"/>
            <p:cNvSpPr>
              <a:spLocks noChangeShapeType="1"/>
            </p:cNvSpPr>
            <p:nvPr/>
          </p:nvSpPr>
          <p:spPr bwMode="auto">
            <a:xfrm>
              <a:off x="1008" y="3552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45" name="Line 40"/>
            <p:cNvSpPr>
              <a:spLocks noChangeShapeType="1"/>
            </p:cNvSpPr>
            <p:nvPr/>
          </p:nvSpPr>
          <p:spPr bwMode="auto">
            <a:xfrm>
              <a:off x="1008" y="3360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46" name="Line 41"/>
            <p:cNvSpPr>
              <a:spLocks noChangeShapeType="1"/>
            </p:cNvSpPr>
            <p:nvPr/>
          </p:nvSpPr>
          <p:spPr bwMode="auto">
            <a:xfrm>
              <a:off x="1008" y="3168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47" name="Line 42"/>
            <p:cNvSpPr>
              <a:spLocks noChangeShapeType="1"/>
            </p:cNvSpPr>
            <p:nvPr/>
          </p:nvSpPr>
          <p:spPr bwMode="auto">
            <a:xfrm>
              <a:off x="1008" y="2976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48" name="Line 43"/>
            <p:cNvSpPr>
              <a:spLocks noChangeShapeType="1"/>
            </p:cNvSpPr>
            <p:nvPr/>
          </p:nvSpPr>
          <p:spPr bwMode="auto">
            <a:xfrm>
              <a:off x="1008" y="2784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49" name="Line 44"/>
            <p:cNvSpPr>
              <a:spLocks noChangeShapeType="1"/>
            </p:cNvSpPr>
            <p:nvPr/>
          </p:nvSpPr>
          <p:spPr bwMode="auto">
            <a:xfrm>
              <a:off x="1008" y="2592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50" name="Line 45"/>
            <p:cNvSpPr>
              <a:spLocks noChangeShapeType="1"/>
            </p:cNvSpPr>
            <p:nvPr/>
          </p:nvSpPr>
          <p:spPr bwMode="auto">
            <a:xfrm>
              <a:off x="1008" y="2400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51" name="Line 46"/>
            <p:cNvSpPr>
              <a:spLocks noChangeShapeType="1"/>
            </p:cNvSpPr>
            <p:nvPr/>
          </p:nvSpPr>
          <p:spPr bwMode="auto">
            <a:xfrm>
              <a:off x="1008" y="2208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9223" name="AutoShape 47"/>
          <p:cNvSpPr>
            <a:spLocks noChangeArrowheads="1"/>
          </p:cNvSpPr>
          <p:nvPr/>
        </p:nvSpPr>
        <p:spPr bwMode="auto">
          <a:xfrm>
            <a:off x="4298950" y="4846638"/>
            <a:ext cx="636588" cy="319087"/>
          </a:xfrm>
          <a:prstGeom prst="rightArrow">
            <a:avLst>
              <a:gd name="adj1" fmla="val 50000"/>
              <a:gd name="adj2" fmla="val 49876"/>
            </a:avLst>
          </a:prstGeom>
          <a:solidFill>
            <a:srgbClr val="FFFF00"/>
          </a:solidFill>
          <a:ln w="28575">
            <a:solidFill>
              <a:schemeClr val="accent1"/>
            </a:solidFill>
            <a:miter lim="800000"/>
            <a:headEnd/>
            <a:tailEnd type="none" w="sm" len="sm"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1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224" name="Text Box 48"/>
          <p:cNvSpPr txBox="1">
            <a:spLocks noChangeArrowheads="1"/>
          </p:cNvSpPr>
          <p:nvPr/>
        </p:nvSpPr>
        <p:spPr bwMode="auto">
          <a:xfrm>
            <a:off x="4252913" y="5097463"/>
            <a:ext cx="750887" cy="82232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  <a:sym typeface="Symbol" pitchFamily="18" charset="2"/>
              </a:rPr>
              <a:t>t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  <a:sym typeface="Symbol" pitchFamily="18" charset="2"/>
              </a:rPr>
              <a:t>x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  <a:sym typeface="Symbol" pitchFamily="18" charset="2"/>
              </a:rPr>
              <a:t> = 2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y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  <a:sym typeface="Symbol" pitchFamily="18" charset="2"/>
              </a:rPr>
              <a:t>= 1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pSp>
        <p:nvGrpSpPr>
          <p:cNvPr id="5" name="Group 49"/>
          <p:cNvGrpSpPr>
            <a:grpSpLocks/>
          </p:cNvGrpSpPr>
          <p:nvPr/>
        </p:nvGrpSpPr>
        <p:grpSpPr bwMode="auto">
          <a:xfrm>
            <a:off x="6651625" y="4516438"/>
            <a:ext cx="763588" cy="890587"/>
            <a:chOff x="1440" y="2928"/>
            <a:chExt cx="576" cy="672"/>
          </a:xfrm>
        </p:grpSpPr>
        <p:sp>
          <p:nvSpPr>
            <p:cNvPr id="9231" name="Freeform 50" descr="Horizontal brick"/>
            <p:cNvSpPr>
              <a:spLocks/>
            </p:cNvSpPr>
            <p:nvPr/>
          </p:nvSpPr>
          <p:spPr bwMode="auto">
            <a:xfrm>
              <a:off x="1536" y="2928"/>
              <a:ext cx="96" cy="144"/>
            </a:xfrm>
            <a:custGeom>
              <a:avLst/>
              <a:gdLst>
                <a:gd name="T0" fmla="*/ 0 w 96"/>
                <a:gd name="T1" fmla="*/ 144 h 144"/>
                <a:gd name="T2" fmla="*/ 0 w 96"/>
                <a:gd name="T3" fmla="*/ 0 h 144"/>
                <a:gd name="T4" fmla="*/ 96 w 96"/>
                <a:gd name="T5" fmla="*/ 0 h 144"/>
                <a:gd name="T6" fmla="*/ 96 w 96"/>
                <a:gd name="T7" fmla="*/ 96 h 144"/>
                <a:gd name="T8" fmla="*/ 0 w 96"/>
                <a:gd name="T9" fmla="*/ 144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"/>
                <a:gd name="T16" fmla="*/ 0 h 144"/>
                <a:gd name="T17" fmla="*/ 96 w 96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" h="144">
                  <a:moveTo>
                    <a:pt x="0" y="144"/>
                  </a:moveTo>
                  <a:lnTo>
                    <a:pt x="0" y="0"/>
                  </a:lnTo>
                  <a:lnTo>
                    <a:pt x="96" y="0"/>
                  </a:lnTo>
                  <a:lnTo>
                    <a:pt x="96" y="96"/>
                  </a:lnTo>
                  <a:lnTo>
                    <a:pt x="0" y="144"/>
                  </a:lnTo>
                  <a:close/>
                </a:path>
              </a:pathLst>
            </a:custGeom>
            <a:pattFill prst="horzBrick">
              <a:fgClr>
                <a:srgbClr val="032389"/>
              </a:fgClr>
              <a:bgClr>
                <a:srgbClr val="FFFFFF"/>
              </a:bgClr>
            </a:patt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9232" name="Rectangle 51"/>
            <p:cNvSpPr>
              <a:spLocks noChangeArrowheads="1"/>
            </p:cNvSpPr>
            <p:nvPr/>
          </p:nvSpPr>
          <p:spPr bwMode="auto">
            <a:xfrm>
              <a:off x="1440" y="3168"/>
              <a:ext cx="576" cy="4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9233" name="Freeform 52"/>
            <p:cNvSpPr>
              <a:spLocks/>
            </p:cNvSpPr>
            <p:nvPr/>
          </p:nvSpPr>
          <p:spPr bwMode="auto">
            <a:xfrm>
              <a:off x="1440" y="2976"/>
              <a:ext cx="576" cy="192"/>
            </a:xfrm>
            <a:custGeom>
              <a:avLst/>
              <a:gdLst>
                <a:gd name="T0" fmla="*/ 0 w 576"/>
                <a:gd name="T1" fmla="*/ 192 h 192"/>
                <a:gd name="T2" fmla="*/ 240 w 576"/>
                <a:gd name="T3" fmla="*/ 0 h 192"/>
                <a:gd name="T4" fmla="*/ 336 w 576"/>
                <a:gd name="T5" fmla="*/ 0 h 192"/>
                <a:gd name="T6" fmla="*/ 576 w 576"/>
                <a:gd name="T7" fmla="*/ 192 h 192"/>
                <a:gd name="T8" fmla="*/ 0 w 576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6"/>
                <a:gd name="T16" fmla="*/ 0 h 192"/>
                <a:gd name="T17" fmla="*/ 576 w 576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6" h="192">
                  <a:moveTo>
                    <a:pt x="0" y="192"/>
                  </a:moveTo>
                  <a:lnTo>
                    <a:pt x="240" y="0"/>
                  </a:lnTo>
                  <a:lnTo>
                    <a:pt x="336" y="0"/>
                  </a:lnTo>
                  <a:lnTo>
                    <a:pt x="576" y="192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sp>
        <p:nvSpPr>
          <p:cNvPr id="9226" name="AutoShape 53"/>
          <p:cNvSpPr>
            <a:spLocks noChangeArrowheads="1"/>
          </p:cNvSpPr>
          <p:nvPr/>
        </p:nvSpPr>
        <p:spPr bwMode="auto">
          <a:xfrm>
            <a:off x="5776913" y="1603375"/>
            <a:ext cx="381000" cy="333375"/>
          </a:xfrm>
          <a:prstGeom prst="downArrow">
            <a:avLst>
              <a:gd name="adj1" fmla="val 46870"/>
              <a:gd name="adj2" fmla="val 47023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227" name="AutoShape 54"/>
          <p:cNvSpPr>
            <a:spLocks noChangeArrowheads="1"/>
          </p:cNvSpPr>
          <p:nvPr/>
        </p:nvSpPr>
        <p:spPr bwMode="auto">
          <a:xfrm>
            <a:off x="4791075" y="1566863"/>
            <a:ext cx="381000" cy="333375"/>
          </a:xfrm>
          <a:prstGeom prst="downArrow">
            <a:avLst>
              <a:gd name="adj1" fmla="val 46870"/>
              <a:gd name="adj2" fmla="val 47023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228" name="AutoShape 55"/>
          <p:cNvSpPr>
            <a:spLocks noChangeArrowheads="1"/>
          </p:cNvSpPr>
          <p:nvPr/>
        </p:nvSpPr>
        <p:spPr bwMode="auto">
          <a:xfrm>
            <a:off x="2855913" y="1566863"/>
            <a:ext cx="381000" cy="333375"/>
          </a:xfrm>
          <a:prstGeom prst="downArrow">
            <a:avLst>
              <a:gd name="adj1" fmla="val 46870"/>
              <a:gd name="adj2" fmla="val 47023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229" name="Rectangle 57"/>
          <p:cNvSpPr>
            <a:spLocks noChangeArrowheads="1"/>
          </p:cNvSpPr>
          <p:nvPr/>
        </p:nvSpPr>
        <p:spPr bwMode="auto">
          <a:xfrm>
            <a:off x="2381250" y="982663"/>
            <a:ext cx="3900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Homogeneous Coordinates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-1" y="6609979"/>
            <a:ext cx="3090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Alyosha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Efros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332675" y="5332873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(2, 1)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665385" y="5118614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(4, 2)</a:t>
            </a:r>
          </a:p>
        </p:txBody>
      </p:sp>
    </p:spTree>
    <p:extLst>
      <p:ext uri="{BB962C8B-B14F-4D97-AF65-F5344CB8AC3E}">
        <p14:creationId xmlns:p14="http://schemas.microsoft.com/office/powerpoint/2010/main" val="41116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687388" y="76200"/>
            <a:ext cx="7770812" cy="838200"/>
          </a:xfrm>
        </p:spPr>
        <p:txBody>
          <a:bodyPr/>
          <a:lstStyle/>
          <a:p>
            <a:r>
              <a:rPr lang="en-US" dirty="0"/>
              <a:t>2D affine transformations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0375" y="3173413"/>
            <a:ext cx="8566150" cy="4940300"/>
          </a:xfrm>
        </p:spPr>
        <p:txBody>
          <a:bodyPr/>
          <a:lstStyle/>
          <a:p>
            <a:r>
              <a:rPr lang="en-US" dirty="0"/>
              <a:t>Affine transformations are combinations of …</a:t>
            </a:r>
          </a:p>
          <a:p>
            <a:pPr lvl="1"/>
            <a:r>
              <a:rPr lang="en-US" sz="2400" dirty="0"/>
              <a:t>Linear transformations, and</a:t>
            </a:r>
          </a:p>
          <a:p>
            <a:pPr lvl="1"/>
            <a:r>
              <a:rPr lang="en-US" sz="2400" dirty="0"/>
              <a:t>Translations</a:t>
            </a:r>
          </a:p>
          <a:p>
            <a:endParaRPr lang="en-US" sz="1200" dirty="0"/>
          </a:p>
          <a:p>
            <a:r>
              <a:rPr lang="en-US" dirty="0"/>
              <a:t>Maps lines to lines, parallel lines remain parallel</a:t>
            </a:r>
          </a:p>
          <a:p>
            <a:pPr lvl="1"/>
            <a:endParaRPr lang="en-US" sz="1800" dirty="0"/>
          </a:p>
        </p:txBody>
      </p:sp>
      <p:graphicFrame>
        <p:nvGraphicFramePr>
          <p:cNvPr id="11266" name="Object 2"/>
          <p:cNvGraphicFramePr>
            <a:graphicFrameLocks noChangeAspect="1"/>
          </p:cNvGraphicFramePr>
          <p:nvPr/>
        </p:nvGraphicFramePr>
        <p:xfrm>
          <a:off x="2989263" y="1328738"/>
          <a:ext cx="2808287" cy="144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78" name="Equation" r:id="rId4" imgW="1384300" imgH="711200" progId="Equation.3">
                  <p:embed/>
                </p:oleObj>
              </mc:Choice>
              <mc:Fallback>
                <p:oleObj name="Equation" r:id="rId4" imgW="1384300" imgH="711200" progId="Equation.3">
                  <p:embed/>
                  <p:pic>
                    <p:nvPicPr>
                      <p:cNvPr id="1126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9263" y="1328738"/>
                        <a:ext cx="2808287" cy="1441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3299984" y="5607408"/>
            <a:ext cx="457200" cy="381000"/>
          </a:xfrm>
          <a:prstGeom prst="rect">
            <a:avLst/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AutoShape 10"/>
          <p:cNvSpPr>
            <a:spLocks noChangeArrowheads="1"/>
          </p:cNvSpPr>
          <p:nvPr/>
        </p:nvSpPr>
        <p:spPr bwMode="auto">
          <a:xfrm rot="-1318191">
            <a:off x="4311222" y="5455008"/>
            <a:ext cx="1143000" cy="457200"/>
          </a:xfrm>
          <a:prstGeom prst="parallelogram">
            <a:avLst>
              <a:gd name="adj" fmla="val 62500"/>
            </a:avLst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" name="AutoShape 13"/>
          <p:cNvSpPr>
            <a:spLocks noChangeArrowheads="1"/>
          </p:cNvSpPr>
          <p:nvPr/>
        </p:nvSpPr>
        <p:spPr bwMode="auto">
          <a:xfrm>
            <a:off x="3909584" y="5683608"/>
            <a:ext cx="304800" cy="2286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" y="6609979"/>
            <a:ext cx="3090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Alyosha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Efros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4718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an affine transformation</a:t>
            </a:r>
          </a:p>
        </p:txBody>
      </p:sp>
      <p:sp>
        <p:nvSpPr>
          <p:cNvPr id="153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/>
              <a:t>Assuming we know the correspondences, how do we get the transformation?</a:t>
            </a:r>
          </a:p>
        </p:txBody>
      </p:sp>
      <p:graphicFrame>
        <p:nvGraphicFramePr>
          <p:cNvPr id="15362" name="Object 2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5638800" y="2209800"/>
          <a:ext cx="7302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62" name="Equation" r:id="rId4" imgW="457200" imgH="228600" progId="Equation.3">
                  <p:embed/>
                </p:oleObj>
              </mc:Choice>
              <mc:Fallback>
                <p:oleObj name="Equation" r:id="rId4" imgW="457200" imgH="228600" progId="Equation.3">
                  <p:embed/>
                  <p:pic>
                    <p:nvPicPr>
                      <p:cNvPr id="1536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2209800"/>
                        <a:ext cx="730250" cy="365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8" name="Line 17"/>
          <p:cNvSpPr>
            <a:spLocks noChangeShapeType="1"/>
          </p:cNvSpPr>
          <p:nvPr/>
        </p:nvSpPr>
        <p:spPr bwMode="auto">
          <a:xfrm flipV="1">
            <a:off x="4191000" y="3165475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676400" y="1946275"/>
            <a:ext cx="2241550" cy="2320925"/>
            <a:chOff x="3052" y="698"/>
            <a:chExt cx="1412" cy="1462"/>
          </a:xfrm>
        </p:grpSpPr>
        <p:sp>
          <p:nvSpPr>
            <p:cNvPr id="15378" name="AutoShape 19">
              <a:hlinkClick r:id="" action="ppaction://hlinkshowjump?jump=firstslide" highlightClick="1"/>
            </p:cNvPr>
            <p:cNvSpPr>
              <a:spLocks noChangeArrowheads="1"/>
            </p:cNvSpPr>
            <p:nvPr/>
          </p:nvSpPr>
          <p:spPr bwMode="auto">
            <a:xfrm>
              <a:off x="3052" y="698"/>
              <a:ext cx="1412" cy="1462"/>
            </a:xfrm>
            <a:prstGeom prst="actionButtonHome">
              <a:avLst/>
            </a:prstGeom>
            <a:solidFill>
              <a:schemeClr val="bg2">
                <a:alpha val="25098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5379" name="Oval 20"/>
            <p:cNvSpPr>
              <a:spLocks noChangeAspect="1" noChangeArrowheads="1"/>
            </p:cNvSpPr>
            <p:nvPr/>
          </p:nvSpPr>
          <p:spPr bwMode="auto">
            <a:xfrm>
              <a:off x="3717" y="863"/>
              <a:ext cx="75" cy="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5380" name="Oval 21"/>
            <p:cNvSpPr>
              <a:spLocks noChangeAspect="1" noChangeArrowheads="1"/>
            </p:cNvSpPr>
            <p:nvPr/>
          </p:nvSpPr>
          <p:spPr bwMode="auto">
            <a:xfrm>
              <a:off x="4101" y="1898"/>
              <a:ext cx="75" cy="7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5381" name="Oval 22"/>
            <p:cNvSpPr>
              <a:spLocks noChangeAspect="1" noChangeArrowheads="1"/>
            </p:cNvSpPr>
            <p:nvPr/>
          </p:nvSpPr>
          <p:spPr bwMode="auto">
            <a:xfrm>
              <a:off x="3648" y="1653"/>
              <a:ext cx="75" cy="7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5382" name="Oval 23"/>
            <p:cNvSpPr>
              <a:spLocks noChangeAspect="1" noChangeArrowheads="1"/>
            </p:cNvSpPr>
            <p:nvPr/>
          </p:nvSpPr>
          <p:spPr bwMode="auto">
            <a:xfrm>
              <a:off x="3189" y="1392"/>
              <a:ext cx="75" cy="75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5383" name="Oval 24"/>
            <p:cNvSpPr>
              <a:spLocks noChangeAspect="1" noChangeArrowheads="1"/>
            </p:cNvSpPr>
            <p:nvPr/>
          </p:nvSpPr>
          <p:spPr bwMode="auto">
            <a:xfrm>
              <a:off x="4032" y="1200"/>
              <a:ext cx="75" cy="7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sp>
        <p:nvSpPr>
          <p:cNvPr id="15370" name="AutoShape 26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 rot="1247942">
            <a:off x="5410200" y="2209800"/>
            <a:ext cx="1479550" cy="1787525"/>
          </a:xfrm>
          <a:prstGeom prst="actionButtonHome">
            <a:avLst/>
          </a:prstGeom>
          <a:solidFill>
            <a:schemeClr val="bg2">
              <a:alpha val="25098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5371" name="Oval 27"/>
          <p:cNvSpPr>
            <a:spLocks noChangeAspect="1" noChangeArrowheads="1"/>
          </p:cNvSpPr>
          <p:nvPr/>
        </p:nvSpPr>
        <p:spPr bwMode="auto">
          <a:xfrm>
            <a:off x="6281738" y="2547938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5372" name="Oval 28"/>
          <p:cNvSpPr>
            <a:spLocks noChangeAspect="1" noChangeArrowheads="1"/>
          </p:cNvSpPr>
          <p:nvPr/>
        </p:nvSpPr>
        <p:spPr bwMode="auto">
          <a:xfrm>
            <a:off x="6280150" y="3690938"/>
            <a:ext cx="119063" cy="1190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5373" name="Oval 29"/>
          <p:cNvSpPr>
            <a:spLocks noChangeAspect="1" noChangeArrowheads="1"/>
          </p:cNvSpPr>
          <p:nvPr/>
        </p:nvSpPr>
        <p:spPr bwMode="auto">
          <a:xfrm>
            <a:off x="5899150" y="3268663"/>
            <a:ext cx="119063" cy="119062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5374" name="Oval 30"/>
          <p:cNvSpPr>
            <a:spLocks noChangeAspect="1" noChangeArrowheads="1"/>
          </p:cNvSpPr>
          <p:nvPr/>
        </p:nvSpPr>
        <p:spPr bwMode="auto">
          <a:xfrm>
            <a:off x="5594350" y="2854325"/>
            <a:ext cx="119063" cy="119063"/>
          </a:xfrm>
          <a:prstGeom prst="ellipse">
            <a:avLst/>
          </a:prstGeom>
          <a:solidFill>
            <a:srgbClr val="FF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5375" name="Oval 31"/>
          <p:cNvSpPr>
            <a:spLocks noChangeAspect="1" noChangeArrowheads="1"/>
          </p:cNvSpPr>
          <p:nvPr/>
        </p:nvSpPr>
        <p:spPr bwMode="auto">
          <a:xfrm>
            <a:off x="6465888" y="2930525"/>
            <a:ext cx="119062" cy="119063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aphicFrame>
        <p:nvGraphicFramePr>
          <p:cNvPr id="15363" name="Object 3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1981200" y="1981200"/>
          <a:ext cx="7302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63" name="Equation" r:id="rId6" imgW="457200" imgH="228600" progId="Equation.3">
                  <p:embed/>
                </p:oleObj>
              </mc:Choice>
              <mc:Fallback>
                <p:oleObj name="Equation" r:id="rId6" imgW="457200" imgH="228600" progId="Equation.3">
                  <p:embed/>
                  <p:pic>
                    <p:nvPicPr>
                      <p:cNvPr id="1536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1981200"/>
                        <a:ext cx="730250" cy="365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4357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563563" y="4953000"/>
          <a:ext cx="3551237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64" name="Equation" r:id="rId8" imgW="1701720" imgH="482400" progId="Equation.3">
                  <p:embed/>
                </p:oleObj>
              </mc:Choice>
              <mc:Fallback>
                <p:oleObj name="Equation" r:id="rId8" imgW="1701720" imgH="482400" progId="Equation.3">
                  <p:embed/>
                  <p:pic>
                    <p:nvPicPr>
                      <p:cNvPr id="82435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563" y="4953000"/>
                        <a:ext cx="3551237" cy="1006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4359" name="Object 5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4495800" y="4038600"/>
          <a:ext cx="4525963" cy="279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65" name="Equation" r:id="rId10" imgW="2260440" imgH="1396800" progId="Equation.3">
                  <p:embed/>
                </p:oleObj>
              </mc:Choice>
              <mc:Fallback>
                <p:oleObj name="Equation" r:id="rId10" imgW="2260440" imgH="1396800" progId="Equation.3">
                  <p:embed/>
                  <p:pic>
                    <p:nvPicPr>
                      <p:cNvPr id="82435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4038600"/>
                        <a:ext cx="4525963" cy="2797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4681538" y="4706938"/>
            <a:ext cx="2811462" cy="1497012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8515350" y="4633913"/>
            <a:ext cx="365125" cy="1679575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-1" y="6609979"/>
            <a:ext cx="3090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Alyosha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Efros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795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Fitting an affine transformation</a:t>
            </a:r>
          </a:p>
        </p:txBody>
      </p:sp>
      <p:sp>
        <p:nvSpPr>
          <p:cNvPr id="1946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685800" y="4117975"/>
            <a:ext cx="7772400" cy="2232025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/>
              <a:t>How many matches (correspondence pairs) do we need to solve for the transformation parameters?</a:t>
            </a:r>
          </a:p>
          <a:p>
            <a:pPr>
              <a:buFontTx/>
              <a:buChar char="•"/>
            </a:pPr>
            <a:r>
              <a:rPr lang="en-US" dirty="0"/>
              <a:t>Once we have solved for the parameters, how do we compute                       given                   ? </a:t>
            </a:r>
          </a:p>
          <a:p>
            <a:pPr>
              <a:buFontTx/>
              <a:buChar char="•"/>
            </a:pPr>
            <a:endParaRPr lang="en-US" dirty="0"/>
          </a:p>
        </p:txBody>
      </p:sp>
      <p:graphicFrame>
        <p:nvGraphicFramePr>
          <p:cNvPr id="16386" name="Object 2"/>
          <p:cNvGraphicFramePr>
            <a:graphicFrameLocks noGrp="1" noChangeAspect="1"/>
          </p:cNvGraphicFramePr>
          <p:nvPr>
            <p:ph idx="4294967295"/>
          </p:nvPr>
        </p:nvGraphicFramePr>
        <p:xfrm>
          <a:off x="1828800" y="1066800"/>
          <a:ext cx="4648200" cy="287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66" name="Equation" r:id="rId4" imgW="2260600" imgH="1397000" progId="Equation.3">
                  <p:embed/>
                </p:oleObj>
              </mc:Choice>
              <mc:Fallback>
                <p:oleObj name="Equation" r:id="rId4" imgW="2260600" imgH="1397000" progId="Equation.3">
                  <p:embed/>
                  <p:pic>
                    <p:nvPicPr>
                      <p:cNvPr id="16386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066800"/>
                        <a:ext cx="4648200" cy="2873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>
            <p:extLst/>
          </p:nvPr>
        </p:nvGraphicFramePr>
        <p:xfrm>
          <a:off x="4999893" y="5296507"/>
          <a:ext cx="1533525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67" name="Equation" r:id="rId6" imgW="685800" imgH="228600" progId="Equation.3">
                  <p:embed/>
                </p:oleObj>
              </mc:Choice>
              <mc:Fallback>
                <p:oleObj name="Equation" r:id="rId6" imgW="685800" imgH="228600" progId="Equation.3">
                  <p:embed/>
                  <p:pic>
                    <p:nvPicPr>
                      <p:cNvPr id="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9893" y="5296507"/>
                        <a:ext cx="1533525" cy="511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-1" y="6609979"/>
            <a:ext cx="3090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Kristen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Grauman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8" name="Object 5"/>
          <p:cNvGraphicFramePr>
            <a:graphicFrameLocks noChangeAspect="1"/>
          </p:cNvGraphicFramePr>
          <p:nvPr>
            <p:extLst/>
          </p:nvPr>
        </p:nvGraphicFramePr>
        <p:xfrm>
          <a:off x="2390775" y="5296507"/>
          <a:ext cx="1762125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68" name="Equation" r:id="rId8" imgW="787320" imgH="228600" progId="Equation.3">
                  <p:embed/>
                </p:oleObj>
              </mc:Choice>
              <mc:Fallback>
                <p:oleObj name="Equation" r:id="rId8" imgW="787320" imgH="228600" progId="Equation.3">
                  <p:embed/>
                  <p:pic>
                    <p:nvPicPr>
                      <p:cNvPr id="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0775" y="5296507"/>
                        <a:ext cx="1762125" cy="511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6180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Why multiple views?</a:t>
            </a:r>
            <a:endParaRPr lang="en-US" dirty="0"/>
          </a:p>
        </p:txBody>
      </p:sp>
      <p:sp>
        <p:nvSpPr>
          <p:cNvPr id="562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Structure and depth are inherently ambiguous from single views.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1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Multiple views help us to perceive 3d shape and depth.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6492" y="1863963"/>
            <a:ext cx="3692525" cy="348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79896" y="2156067"/>
            <a:ext cx="4710648" cy="288452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-3855" y="6604084"/>
            <a:ext cx="31614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Kristen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Grauman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images from Svetlana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Lazebnik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5297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914400"/>
          </a:xfrm>
        </p:spPr>
        <p:txBody>
          <a:bodyPr>
            <a:noAutofit/>
          </a:bodyPr>
          <a:lstStyle/>
          <a:p>
            <a:r>
              <a:rPr lang="en-US" dirty="0"/>
              <a:t>Detour: </a:t>
            </a:r>
            <a:r>
              <a:rPr lang="en-US" dirty="0" err="1"/>
              <a:t>Keypoint</a:t>
            </a:r>
            <a:r>
              <a:rPr lang="en-US" dirty="0"/>
              <a:t> matching for search</a:t>
            </a:r>
          </a:p>
        </p:txBody>
      </p:sp>
      <p:sp>
        <p:nvSpPr>
          <p:cNvPr id="103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26406" y="6356350"/>
            <a:ext cx="4152690" cy="36512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Adapted from K. Grauman, B. Leibe</a:t>
            </a:r>
          </a:p>
        </p:txBody>
      </p:sp>
      <p:pic>
        <p:nvPicPr>
          <p:cNvPr id="45" name="Picture 4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10818" y="4573588"/>
            <a:ext cx="86360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5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3631" y="4573588"/>
            <a:ext cx="9334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" name="AutoShape 83"/>
          <p:cNvSpPr>
            <a:spLocks noChangeArrowheads="1"/>
          </p:cNvSpPr>
          <p:nvPr/>
        </p:nvSpPr>
        <p:spPr bwMode="auto">
          <a:xfrm>
            <a:off x="2908993" y="4860925"/>
            <a:ext cx="612775" cy="252413"/>
          </a:xfrm>
          <a:prstGeom prst="leftRightArrow">
            <a:avLst>
              <a:gd name="adj1" fmla="val 50000"/>
              <a:gd name="adj2" fmla="val 48553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</a:endParaRPr>
          </a:p>
        </p:txBody>
      </p:sp>
      <p:grpSp>
        <p:nvGrpSpPr>
          <p:cNvPr id="2" name="Group 105"/>
          <p:cNvGrpSpPr>
            <a:grpSpLocks/>
          </p:cNvGrpSpPr>
          <p:nvPr/>
        </p:nvGrpSpPr>
        <p:grpSpPr bwMode="auto">
          <a:xfrm>
            <a:off x="1756468" y="4213225"/>
            <a:ext cx="828675" cy="1020763"/>
            <a:chOff x="2771775" y="4797425"/>
            <a:chExt cx="828675" cy="1020657"/>
          </a:xfrm>
        </p:grpSpPr>
        <p:grpSp>
          <p:nvGrpSpPr>
            <p:cNvPr id="16467" name="Group 52"/>
            <p:cNvGrpSpPr>
              <a:grpSpLocks/>
            </p:cNvGrpSpPr>
            <p:nvPr/>
          </p:nvGrpSpPr>
          <p:grpSpPr bwMode="auto">
            <a:xfrm>
              <a:off x="2771775" y="5265735"/>
              <a:ext cx="828675" cy="552347"/>
              <a:chOff x="1859" y="3339"/>
              <a:chExt cx="363" cy="301"/>
            </a:xfrm>
          </p:grpSpPr>
          <p:sp>
            <p:nvSpPr>
              <p:cNvPr id="16469" name="Line 53"/>
              <p:cNvSpPr>
                <a:spLocks noChangeShapeType="1"/>
              </p:cNvSpPr>
              <p:nvPr/>
            </p:nvSpPr>
            <p:spPr bwMode="auto">
              <a:xfrm>
                <a:off x="1859" y="3362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6470" name="Line 54"/>
              <p:cNvSpPr>
                <a:spLocks noChangeShapeType="1"/>
              </p:cNvSpPr>
              <p:nvPr/>
            </p:nvSpPr>
            <p:spPr bwMode="auto">
              <a:xfrm>
                <a:off x="1859" y="3640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6471" name="Rectangle 55"/>
              <p:cNvSpPr>
                <a:spLocks noChangeArrowheads="1"/>
              </p:cNvSpPr>
              <p:nvPr/>
            </p:nvSpPr>
            <p:spPr bwMode="auto">
              <a:xfrm>
                <a:off x="188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CH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6472" name="Rectangle 56"/>
              <p:cNvSpPr>
                <a:spLocks noChangeArrowheads="1"/>
              </p:cNvSpPr>
              <p:nvPr/>
            </p:nvSpPr>
            <p:spPr bwMode="auto">
              <a:xfrm>
                <a:off x="1904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CH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6473" name="Rectangle 57"/>
              <p:cNvSpPr>
                <a:spLocks noChangeArrowheads="1"/>
              </p:cNvSpPr>
              <p:nvPr/>
            </p:nvSpPr>
            <p:spPr bwMode="auto">
              <a:xfrm>
                <a:off x="1927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CH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6474" name="Rectangle 58"/>
              <p:cNvSpPr>
                <a:spLocks noChangeArrowheads="1"/>
              </p:cNvSpPr>
              <p:nvPr/>
            </p:nvSpPr>
            <p:spPr bwMode="auto">
              <a:xfrm>
                <a:off x="1950" y="3430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CH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6475" name="Rectangle 59"/>
              <p:cNvSpPr>
                <a:spLocks noChangeArrowheads="1"/>
              </p:cNvSpPr>
              <p:nvPr/>
            </p:nvSpPr>
            <p:spPr bwMode="auto">
              <a:xfrm>
                <a:off x="197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CH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6476" name="Rectangle 60"/>
              <p:cNvSpPr>
                <a:spLocks noChangeArrowheads="1"/>
              </p:cNvSpPr>
              <p:nvPr/>
            </p:nvSpPr>
            <p:spPr bwMode="auto">
              <a:xfrm>
                <a:off x="1995" y="3385"/>
                <a:ext cx="23" cy="249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CH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6477" name="Rectangle 61"/>
              <p:cNvSpPr>
                <a:spLocks noChangeArrowheads="1"/>
              </p:cNvSpPr>
              <p:nvPr/>
            </p:nvSpPr>
            <p:spPr bwMode="auto">
              <a:xfrm>
                <a:off x="2018" y="3362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CH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6478" name="Rectangle 62"/>
              <p:cNvSpPr>
                <a:spLocks noChangeArrowheads="1"/>
              </p:cNvSpPr>
              <p:nvPr/>
            </p:nvSpPr>
            <p:spPr bwMode="auto">
              <a:xfrm>
                <a:off x="2040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CH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6479" name="Rectangle 63"/>
              <p:cNvSpPr>
                <a:spLocks noChangeArrowheads="1"/>
              </p:cNvSpPr>
              <p:nvPr/>
            </p:nvSpPr>
            <p:spPr bwMode="auto">
              <a:xfrm>
                <a:off x="2063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CH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6480" name="Rectangle 64"/>
              <p:cNvSpPr>
                <a:spLocks noChangeArrowheads="1"/>
              </p:cNvSpPr>
              <p:nvPr/>
            </p:nvSpPr>
            <p:spPr bwMode="auto">
              <a:xfrm>
                <a:off x="2086" y="3362"/>
                <a:ext cx="23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CH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6481" name="Rectangle 65"/>
              <p:cNvSpPr>
                <a:spLocks noChangeArrowheads="1"/>
              </p:cNvSpPr>
              <p:nvPr/>
            </p:nvSpPr>
            <p:spPr bwMode="auto">
              <a:xfrm>
                <a:off x="2108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CH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6482" name="Rectangle 66"/>
              <p:cNvSpPr>
                <a:spLocks noChangeArrowheads="1"/>
              </p:cNvSpPr>
              <p:nvPr/>
            </p:nvSpPr>
            <p:spPr bwMode="auto">
              <a:xfrm>
                <a:off x="2131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CH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graphicFrame>
          <p:nvGraphicFramePr>
            <p:cNvPr id="16468" name="Object 2"/>
            <p:cNvGraphicFramePr>
              <a:graphicFrameLocks noChangeAspect="1"/>
            </p:cNvGraphicFramePr>
            <p:nvPr/>
          </p:nvGraphicFramePr>
          <p:xfrm>
            <a:off x="2951163" y="4797425"/>
            <a:ext cx="349250" cy="395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344" name="Equation" r:id="rId6" imgW="190335" imgH="215713" progId="Equation.3">
                    <p:embed/>
                  </p:oleObj>
                </mc:Choice>
                <mc:Fallback>
                  <p:oleObj name="Equation" r:id="rId6" imgW="190335" imgH="215713" progId="Equation.3">
                    <p:embed/>
                    <p:pic>
                      <p:nvPicPr>
                        <p:cNvPr id="16468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1163" y="4797425"/>
                          <a:ext cx="349250" cy="395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06"/>
          <p:cNvGrpSpPr>
            <a:grpSpLocks/>
          </p:cNvGrpSpPr>
          <p:nvPr/>
        </p:nvGrpSpPr>
        <p:grpSpPr bwMode="auto">
          <a:xfrm>
            <a:off x="3945631" y="4249738"/>
            <a:ext cx="757237" cy="982662"/>
            <a:chOff x="4967288" y="4833938"/>
            <a:chExt cx="757237" cy="982688"/>
          </a:xfrm>
        </p:grpSpPr>
        <p:grpSp>
          <p:nvGrpSpPr>
            <p:cNvPr id="16451" name="Group 67"/>
            <p:cNvGrpSpPr>
              <a:grpSpLocks/>
            </p:cNvGrpSpPr>
            <p:nvPr/>
          </p:nvGrpSpPr>
          <p:grpSpPr bwMode="auto">
            <a:xfrm>
              <a:off x="4967288" y="5300665"/>
              <a:ext cx="757237" cy="515961"/>
              <a:chOff x="3515" y="3498"/>
              <a:chExt cx="363" cy="278"/>
            </a:xfrm>
          </p:grpSpPr>
          <p:sp>
            <p:nvSpPr>
              <p:cNvPr id="16453" name="Line 68"/>
              <p:cNvSpPr>
                <a:spLocks noChangeShapeType="1"/>
              </p:cNvSpPr>
              <p:nvPr/>
            </p:nvSpPr>
            <p:spPr bwMode="auto">
              <a:xfrm>
                <a:off x="3515" y="3498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6454" name="Line 69"/>
              <p:cNvSpPr>
                <a:spLocks noChangeShapeType="1"/>
              </p:cNvSpPr>
              <p:nvPr/>
            </p:nvSpPr>
            <p:spPr bwMode="auto">
              <a:xfrm>
                <a:off x="3515" y="3776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6455" name="Rectangle 70"/>
              <p:cNvSpPr>
                <a:spLocks noChangeArrowheads="1"/>
              </p:cNvSpPr>
              <p:nvPr/>
            </p:nvSpPr>
            <p:spPr bwMode="auto">
              <a:xfrm>
                <a:off x="3538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CH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6456" name="Rectangle 71"/>
              <p:cNvSpPr>
                <a:spLocks noChangeArrowheads="1"/>
              </p:cNvSpPr>
              <p:nvPr/>
            </p:nvSpPr>
            <p:spPr bwMode="auto">
              <a:xfrm>
                <a:off x="3560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CH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6457" name="Rectangle 72"/>
              <p:cNvSpPr>
                <a:spLocks noChangeArrowheads="1"/>
              </p:cNvSpPr>
              <p:nvPr/>
            </p:nvSpPr>
            <p:spPr bwMode="auto">
              <a:xfrm>
                <a:off x="3583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CH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6458" name="Rectangle 73"/>
              <p:cNvSpPr>
                <a:spLocks noChangeArrowheads="1"/>
              </p:cNvSpPr>
              <p:nvPr/>
            </p:nvSpPr>
            <p:spPr bwMode="auto">
              <a:xfrm>
                <a:off x="3606" y="3566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CH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6459" name="Rectangle 74"/>
              <p:cNvSpPr>
                <a:spLocks noChangeArrowheads="1"/>
              </p:cNvSpPr>
              <p:nvPr/>
            </p:nvSpPr>
            <p:spPr bwMode="auto">
              <a:xfrm>
                <a:off x="3628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CH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6460" name="Rectangle 75"/>
              <p:cNvSpPr>
                <a:spLocks noChangeArrowheads="1"/>
              </p:cNvSpPr>
              <p:nvPr/>
            </p:nvSpPr>
            <p:spPr bwMode="auto">
              <a:xfrm>
                <a:off x="3651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CH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6461" name="Rectangle 76"/>
              <p:cNvSpPr>
                <a:spLocks noChangeArrowheads="1"/>
              </p:cNvSpPr>
              <p:nvPr/>
            </p:nvSpPr>
            <p:spPr bwMode="auto">
              <a:xfrm>
                <a:off x="3674" y="3498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CH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6462" name="Rectangle 77"/>
              <p:cNvSpPr>
                <a:spLocks noChangeArrowheads="1"/>
              </p:cNvSpPr>
              <p:nvPr/>
            </p:nvSpPr>
            <p:spPr bwMode="auto">
              <a:xfrm>
                <a:off x="3696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CH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6463" name="Rectangle 78"/>
              <p:cNvSpPr>
                <a:spLocks noChangeArrowheads="1"/>
              </p:cNvSpPr>
              <p:nvPr/>
            </p:nvSpPr>
            <p:spPr bwMode="auto">
              <a:xfrm>
                <a:off x="3719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CH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6464" name="Rectangle 79"/>
              <p:cNvSpPr>
                <a:spLocks noChangeArrowheads="1"/>
              </p:cNvSpPr>
              <p:nvPr/>
            </p:nvSpPr>
            <p:spPr bwMode="auto">
              <a:xfrm>
                <a:off x="3742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CH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6465" name="Rectangle 80"/>
              <p:cNvSpPr>
                <a:spLocks noChangeArrowheads="1"/>
              </p:cNvSpPr>
              <p:nvPr/>
            </p:nvSpPr>
            <p:spPr bwMode="auto">
              <a:xfrm>
                <a:off x="3764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CH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6466" name="Rectangle 81"/>
              <p:cNvSpPr>
                <a:spLocks noChangeArrowheads="1"/>
              </p:cNvSpPr>
              <p:nvPr/>
            </p:nvSpPr>
            <p:spPr bwMode="auto">
              <a:xfrm>
                <a:off x="3787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CH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graphicFrame>
          <p:nvGraphicFramePr>
            <p:cNvPr id="16452" name="Object 3"/>
            <p:cNvGraphicFramePr>
              <a:graphicFrameLocks noChangeAspect="1"/>
            </p:cNvGraphicFramePr>
            <p:nvPr/>
          </p:nvGraphicFramePr>
          <p:xfrm>
            <a:off x="5111750" y="4833938"/>
            <a:ext cx="349250" cy="395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345" name="Equation" r:id="rId8" imgW="190335" imgH="215713" progId="Equation.3">
                    <p:embed/>
                  </p:oleObj>
                </mc:Choice>
                <mc:Fallback>
                  <p:oleObj name="Equation" r:id="rId8" imgW="190335" imgH="215713" progId="Equation.3">
                    <p:embed/>
                    <p:pic>
                      <p:nvPicPr>
                        <p:cNvPr id="16452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1750" y="4833938"/>
                          <a:ext cx="349250" cy="3952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6393" name="Picture 25" descr="obj14__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 rot="20580961">
            <a:off x="3432868" y="1530350"/>
            <a:ext cx="2376488" cy="250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Rectangle 42"/>
          <p:cNvSpPr>
            <a:spLocks noChangeArrowheads="1"/>
          </p:cNvSpPr>
          <p:nvPr/>
        </p:nvSpPr>
        <p:spPr bwMode="auto">
          <a:xfrm rot="15180961">
            <a:off x="4665562" y="3150394"/>
            <a:ext cx="519113" cy="49212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charset="0"/>
            </a:endParaRPr>
          </a:p>
        </p:txBody>
      </p:sp>
      <p:grpSp>
        <p:nvGrpSpPr>
          <p:cNvPr id="6" name="Group 107"/>
          <p:cNvGrpSpPr>
            <a:grpSpLocks/>
          </p:cNvGrpSpPr>
          <p:nvPr/>
        </p:nvGrpSpPr>
        <p:grpSpPr bwMode="auto">
          <a:xfrm rot="20580961">
            <a:off x="3793231" y="2078038"/>
            <a:ext cx="1560512" cy="1771650"/>
            <a:chOff x="5087938" y="2849563"/>
            <a:chExt cx="1333500" cy="1511678"/>
          </a:xfrm>
        </p:grpSpPr>
        <p:grpSp>
          <p:nvGrpSpPr>
            <p:cNvPr id="16429" name="Group 35"/>
            <p:cNvGrpSpPr>
              <a:grpSpLocks/>
            </p:cNvGrpSpPr>
            <p:nvPr/>
          </p:nvGrpSpPr>
          <p:grpSpPr bwMode="auto">
            <a:xfrm rot="-5400000">
              <a:off x="6348413" y="3101975"/>
              <a:ext cx="73025" cy="73025"/>
              <a:chOff x="1292" y="2205"/>
              <a:chExt cx="46" cy="46"/>
            </a:xfrm>
          </p:grpSpPr>
          <p:sp>
            <p:nvSpPr>
              <p:cNvPr id="16449" name="Line 36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6450" name="Line 37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grpSp>
          <p:nvGrpSpPr>
            <p:cNvPr id="16430" name="Group 101"/>
            <p:cNvGrpSpPr>
              <a:grpSpLocks/>
            </p:cNvGrpSpPr>
            <p:nvPr/>
          </p:nvGrpSpPr>
          <p:grpSpPr bwMode="auto">
            <a:xfrm>
              <a:off x="5087938" y="2849563"/>
              <a:ext cx="1320665" cy="1511678"/>
              <a:chOff x="5087938" y="2849563"/>
              <a:chExt cx="1320665" cy="1511678"/>
            </a:xfrm>
          </p:grpSpPr>
          <p:grpSp>
            <p:nvGrpSpPr>
              <p:cNvPr id="16431" name="Group 26"/>
              <p:cNvGrpSpPr>
                <a:grpSpLocks/>
              </p:cNvGrpSpPr>
              <p:nvPr/>
            </p:nvGrpSpPr>
            <p:grpSpPr bwMode="auto">
              <a:xfrm rot="-5400000">
                <a:off x="5124450" y="4000500"/>
                <a:ext cx="73025" cy="73025"/>
                <a:chOff x="1292" y="2205"/>
                <a:chExt cx="46" cy="46"/>
              </a:xfrm>
            </p:grpSpPr>
            <p:sp>
              <p:nvSpPr>
                <p:cNvPr id="16447" name="Line 27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16448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</p:grpSp>
          <p:grpSp>
            <p:nvGrpSpPr>
              <p:cNvPr id="16432" name="Group 29"/>
              <p:cNvGrpSpPr>
                <a:grpSpLocks/>
              </p:cNvGrpSpPr>
              <p:nvPr/>
            </p:nvGrpSpPr>
            <p:grpSpPr bwMode="auto">
              <a:xfrm rot="-5400000">
                <a:off x="5411788" y="3713163"/>
                <a:ext cx="73025" cy="73025"/>
                <a:chOff x="1292" y="2205"/>
                <a:chExt cx="46" cy="46"/>
              </a:xfrm>
            </p:grpSpPr>
            <p:sp>
              <p:nvSpPr>
                <p:cNvPr id="16445" name="Line 30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16446" name="Line 31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</p:grpSp>
          <p:grpSp>
            <p:nvGrpSpPr>
              <p:cNvPr id="16433" name="Group 32"/>
              <p:cNvGrpSpPr>
                <a:grpSpLocks/>
              </p:cNvGrpSpPr>
              <p:nvPr/>
            </p:nvGrpSpPr>
            <p:grpSpPr bwMode="auto">
              <a:xfrm rot="-5400000">
                <a:off x="5986463" y="2849563"/>
                <a:ext cx="73025" cy="73025"/>
                <a:chOff x="1292" y="2205"/>
                <a:chExt cx="46" cy="46"/>
              </a:xfrm>
            </p:grpSpPr>
            <p:sp>
              <p:nvSpPr>
                <p:cNvPr id="16443" name="Line 33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16444" name="Line 34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</p:grpSp>
          <p:grpSp>
            <p:nvGrpSpPr>
              <p:cNvPr id="16434" name="Group 38"/>
              <p:cNvGrpSpPr>
                <a:grpSpLocks/>
              </p:cNvGrpSpPr>
              <p:nvPr/>
            </p:nvGrpSpPr>
            <p:grpSpPr bwMode="auto">
              <a:xfrm rot="-5400000">
                <a:off x="5087938" y="2957513"/>
                <a:ext cx="73025" cy="73025"/>
                <a:chOff x="1292" y="2205"/>
                <a:chExt cx="46" cy="46"/>
              </a:xfrm>
            </p:grpSpPr>
            <p:sp>
              <p:nvSpPr>
                <p:cNvPr id="16441" name="Line 39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16442" name="Line 40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</p:grpSp>
          <p:grpSp>
            <p:nvGrpSpPr>
              <p:cNvPr id="16435" name="Group 43"/>
              <p:cNvGrpSpPr>
                <a:grpSpLocks/>
              </p:cNvGrpSpPr>
              <p:nvPr/>
            </p:nvGrpSpPr>
            <p:grpSpPr bwMode="auto">
              <a:xfrm rot="-5400000">
                <a:off x="5916613" y="4005263"/>
                <a:ext cx="73025" cy="73025"/>
                <a:chOff x="1292" y="2205"/>
                <a:chExt cx="46" cy="46"/>
              </a:xfrm>
            </p:grpSpPr>
            <p:sp>
              <p:nvSpPr>
                <p:cNvPr id="16439" name="Line 44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16440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</p:grpSp>
          <p:sp>
            <p:nvSpPr>
              <p:cNvPr id="16436" name="Rectangle 88"/>
              <p:cNvSpPr>
                <a:spLocks noChangeArrowheads="1"/>
              </p:cNvSpPr>
              <p:nvPr/>
            </p:nvSpPr>
            <p:spPr bwMode="auto">
              <a:xfrm>
                <a:off x="5219834" y="4046158"/>
                <a:ext cx="361681" cy="315083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l-PL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 charset="0"/>
                  </a:rPr>
                  <a:t>B</a:t>
                </a:r>
                <a:r>
                  <a:rPr kumimoji="0" lang="pl-PL" sz="1800" b="0" i="0" u="none" strike="noStrike" kern="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 charset="0"/>
                  </a:rPr>
                  <a:t>1</a:t>
                </a: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6437" name="Rectangle 89"/>
              <p:cNvSpPr>
                <a:spLocks noChangeArrowheads="1"/>
              </p:cNvSpPr>
              <p:nvPr/>
            </p:nvSpPr>
            <p:spPr bwMode="auto">
              <a:xfrm>
                <a:off x="6011997" y="4009647"/>
                <a:ext cx="361681" cy="315084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l-PL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 charset="0"/>
                  </a:rPr>
                  <a:t>B</a:t>
                </a:r>
                <a:r>
                  <a:rPr kumimoji="0" lang="pl-PL" sz="1800" b="0" i="0" u="none" strike="noStrike" kern="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 charset="0"/>
                  </a:rPr>
                  <a:t>2</a:t>
                </a: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6438" name="Rectangle 90"/>
              <p:cNvSpPr>
                <a:spLocks noChangeArrowheads="1"/>
              </p:cNvSpPr>
              <p:nvPr/>
            </p:nvSpPr>
            <p:spPr bwMode="auto">
              <a:xfrm>
                <a:off x="6046922" y="2857122"/>
                <a:ext cx="361681" cy="315084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l-PL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 charset="0"/>
                  </a:rPr>
                  <a:t>B</a:t>
                </a:r>
                <a:r>
                  <a:rPr kumimoji="0" lang="pl-PL" sz="1800" b="0" i="0" u="none" strike="noStrike" kern="0" cap="none" spc="0" normalizeH="0" baseline="-2500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 charset="0"/>
                  </a:rPr>
                  <a:t>3</a:t>
                </a: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</p:grpSp>
      <p:pic>
        <p:nvPicPr>
          <p:cNvPr id="16396" name="Picture 5" descr="obj14__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03943" y="1824038"/>
            <a:ext cx="2141538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857943" y="2722563"/>
            <a:ext cx="442913" cy="420687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charset="0"/>
            </a:endParaRPr>
          </a:p>
        </p:txBody>
      </p:sp>
      <p:grpSp>
        <p:nvGrpSpPr>
          <p:cNvPr id="15" name="Group 100"/>
          <p:cNvGrpSpPr>
            <a:grpSpLocks/>
          </p:cNvGrpSpPr>
          <p:nvPr/>
        </p:nvGrpSpPr>
        <p:grpSpPr bwMode="auto">
          <a:xfrm>
            <a:off x="1035743" y="2016125"/>
            <a:ext cx="1612900" cy="1406525"/>
            <a:chOff x="2051050" y="2600325"/>
            <a:chExt cx="1612552" cy="1406525"/>
          </a:xfrm>
        </p:grpSpPr>
        <p:grpSp>
          <p:nvGrpSpPr>
            <p:cNvPr id="16408" name="Group 7"/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16427" name="Line 8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6428" name="Line 9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grpSp>
          <p:nvGrpSpPr>
            <p:cNvPr id="16409" name="Group 10"/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16425" name="Line 11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6426" name="Line 12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grpSp>
          <p:nvGrpSpPr>
            <p:cNvPr id="16410" name="Group 13"/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16423" name="Line 14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6424" name="Line 15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grpSp>
          <p:nvGrpSpPr>
            <p:cNvPr id="16411" name="Group 16"/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16421" name="Line 17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6422" name="Line 18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grpSp>
          <p:nvGrpSpPr>
            <p:cNvPr id="16412" name="Group 19"/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16419" name="Line 20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6420" name="Line 21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grpSp>
          <p:nvGrpSpPr>
            <p:cNvPr id="16413" name="Group 22"/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16417" name="Line 23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6418" name="Line 24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sp>
          <p:nvSpPr>
            <p:cNvPr id="16414" name="Rectangle 91"/>
            <p:cNvSpPr>
              <a:spLocks noChangeArrowheads="1"/>
            </p:cNvSpPr>
            <p:nvPr/>
          </p:nvSpPr>
          <p:spPr bwMode="auto">
            <a:xfrm>
              <a:off x="2124075" y="2600325"/>
              <a:ext cx="42351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charset="0"/>
                </a:rPr>
                <a:t>A</a:t>
              </a:r>
              <a:r>
                <a:rPr kumimoji="0" lang="pl-PL" sz="1800" b="0" i="0" u="none" strike="noStrike" kern="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charset="0"/>
                </a:rPr>
                <a:t>1</a:t>
              </a: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6415" name="Rectangle 92"/>
            <p:cNvSpPr>
              <a:spLocks noChangeArrowheads="1"/>
            </p:cNvSpPr>
            <p:nvPr/>
          </p:nvSpPr>
          <p:spPr bwMode="auto">
            <a:xfrm>
              <a:off x="2051050" y="3429000"/>
              <a:ext cx="42351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charset="0"/>
                </a:rPr>
                <a:t>A</a:t>
              </a:r>
              <a:r>
                <a:rPr kumimoji="0" lang="pl-PL" sz="1800" b="0" i="0" u="none" strike="noStrike" kern="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charset="0"/>
                </a:rPr>
                <a:t>2</a:t>
              </a: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6416" name="Rectangle 93"/>
            <p:cNvSpPr>
              <a:spLocks noChangeArrowheads="1"/>
            </p:cNvSpPr>
            <p:nvPr/>
          </p:nvSpPr>
          <p:spPr bwMode="auto">
            <a:xfrm>
              <a:off x="3240088" y="3500438"/>
              <a:ext cx="42351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charset="0"/>
                </a:rPr>
                <a:t>A</a:t>
              </a:r>
              <a:r>
                <a:rPr kumimoji="0" lang="pl-PL" sz="1800" b="0" i="0" u="none" strike="noStrike" kern="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charset="0"/>
                </a:rPr>
                <a:t>3</a:t>
              </a: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</a:endParaRPr>
            </a:p>
          </p:txBody>
        </p:sp>
      </p:grpSp>
      <p:graphicFrame>
        <p:nvGraphicFramePr>
          <p:cNvPr id="99" name="Object 5"/>
          <p:cNvGraphicFramePr>
            <a:graphicFrameLocks noChangeAspect="1"/>
          </p:cNvGraphicFramePr>
          <p:nvPr>
            <p:extLst/>
          </p:nvPr>
        </p:nvGraphicFramePr>
        <p:xfrm>
          <a:off x="2526406" y="5508625"/>
          <a:ext cx="14493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46" name="Equation" r:id="rId12" imgW="863225" imgH="215806" progId="Equation.3">
                  <p:embed/>
                </p:oleObj>
              </mc:Choice>
              <mc:Fallback>
                <p:oleObj name="Equation" r:id="rId12" imgW="863225" imgH="215806" progId="Equation.3">
                  <p:embed/>
                  <p:pic>
                    <p:nvPicPr>
                      <p:cNvPr id="9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6406" y="5508625"/>
                        <a:ext cx="1449387" cy="361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Line 96"/>
          <p:cNvSpPr>
            <a:spLocks noChangeShapeType="1"/>
          </p:cNvSpPr>
          <p:nvPr/>
        </p:nvSpPr>
        <p:spPr bwMode="auto">
          <a:xfrm>
            <a:off x="1292918" y="2954338"/>
            <a:ext cx="3395663" cy="511175"/>
          </a:xfrm>
          <a:prstGeom prst="line">
            <a:avLst/>
          </a:prstGeom>
          <a:noFill/>
          <a:ln w="19050" cap="sq">
            <a:solidFill>
              <a:srgbClr val="FFFF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50" name="Line 46"/>
          <p:cNvSpPr>
            <a:spLocks noChangeShapeType="1"/>
          </p:cNvSpPr>
          <p:nvPr/>
        </p:nvSpPr>
        <p:spPr bwMode="auto">
          <a:xfrm>
            <a:off x="1072256" y="3205163"/>
            <a:ext cx="36512" cy="1260475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13" name="Line 46"/>
          <p:cNvSpPr>
            <a:spLocks noChangeShapeType="1"/>
          </p:cNvSpPr>
          <p:nvPr/>
        </p:nvSpPr>
        <p:spPr bwMode="auto">
          <a:xfrm>
            <a:off x="5053706" y="3684588"/>
            <a:ext cx="182562" cy="895350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17" name="Text Box 26"/>
          <p:cNvSpPr txBox="1">
            <a:spLocks noChangeArrowheads="1"/>
          </p:cNvSpPr>
          <p:nvPr/>
        </p:nvSpPr>
        <p:spPr bwMode="auto">
          <a:xfrm>
            <a:off x="6288088" y="1138443"/>
            <a:ext cx="3505200" cy="10636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1. Find a set of   </a:t>
            </a:r>
            <a:b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</a:b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    distinctive key-</a:t>
            </a:r>
            <a:b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</a:b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    points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19" name="Text Box 26"/>
          <p:cNvSpPr txBox="1">
            <a:spLocks noChangeArrowheads="1"/>
          </p:cNvSpPr>
          <p:nvPr/>
        </p:nvSpPr>
        <p:spPr bwMode="auto">
          <a:xfrm>
            <a:off x="6288088" y="2355089"/>
            <a:ext cx="3111500" cy="10636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2. Define a region </a:t>
            </a:r>
            <a:b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</a:b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    around each </a:t>
            </a:r>
            <a:b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</a:b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    </a:t>
            </a:r>
            <a:r>
              <a:rPr kumimoji="0" lang="en-US" sz="21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keypoint</a:t>
            </a: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 (window)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20" name="Text Box 26"/>
          <p:cNvSpPr txBox="1">
            <a:spLocks noChangeArrowheads="1"/>
          </p:cNvSpPr>
          <p:nvPr/>
        </p:nvSpPr>
        <p:spPr bwMode="auto">
          <a:xfrm>
            <a:off x="6288088" y="3633232"/>
            <a:ext cx="3001962" cy="106401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3. Compute a local </a:t>
            </a:r>
            <a:b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</a:b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    descriptor from the </a:t>
            </a:r>
            <a:b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</a:b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    region</a:t>
            </a:r>
          </a:p>
        </p:txBody>
      </p:sp>
      <p:sp>
        <p:nvSpPr>
          <p:cNvPr id="121" name="Text Box 26"/>
          <p:cNvSpPr txBox="1">
            <a:spLocks noChangeArrowheads="1"/>
          </p:cNvSpPr>
          <p:nvPr/>
        </p:nvSpPr>
        <p:spPr bwMode="auto">
          <a:xfrm>
            <a:off x="6288088" y="4876796"/>
            <a:ext cx="3001962" cy="74084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4. Match descriptors  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   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76534" y="1305100"/>
            <a:ext cx="76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Query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3350574" y="1077565"/>
            <a:ext cx="126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 database</a:t>
            </a:r>
          </a:p>
        </p:txBody>
      </p:sp>
    </p:spTree>
    <p:extLst>
      <p:ext uri="{BB962C8B-B14F-4D97-AF65-F5344CB8AC3E}">
        <p14:creationId xmlns:p14="http://schemas.microsoft.com/office/powerpoint/2010/main" val="4160894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685800" y="1447800"/>
            <a:ext cx="3429000" cy="33528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Detour: solving for translation with outliers</a:t>
            </a:r>
          </a:p>
        </p:txBody>
      </p:sp>
      <p:pic>
        <p:nvPicPr>
          <p:cNvPr id="29" name="Picture 5" descr="obj14__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975" y="1824038"/>
            <a:ext cx="2141538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100"/>
          <p:cNvGrpSpPr>
            <a:grpSpLocks/>
          </p:cNvGrpSpPr>
          <p:nvPr/>
        </p:nvGrpSpPr>
        <p:grpSpPr bwMode="auto">
          <a:xfrm>
            <a:off x="1247775" y="2016125"/>
            <a:ext cx="1625633" cy="1406525"/>
            <a:chOff x="2051050" y="2600325"/>
            <a:chExt cx="1625282" cy="1406525"/>
          </a:xfrm>
        </p:grpSpPr>
        <p:grpSp>
          <p:nvGrpSpPr>
            <p:cNvPr id="4" name="Group 7"/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51" name="Line 8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52" name="Line 9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grpSp>
          <p:nvGrpSpPr>
            <p:cNvPr id="5" name="Group 10"/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49" name="Line 11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50" name="Line 12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grpSp>
          <p:nvGrpSpPr>
            <p:cNvPr id="6" name="Group 13"/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47" name="Line 14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8" name="Line 15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grpSp>
          <p:nvGrpSpPr>
            <p:cNvPr id="7" name="Group 16"/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45" name="Line 17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6" name="Line 18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grpSp>
          <p:nvGrpSpPr>
            <p:cNvPr id="8" name="Group 19"/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43" name="Line 20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4" name="Line 21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grpSp>
          <p:nvGrpSpPr>
            <p:cNvPr id="9" name="Group 22"/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41" name="Line 23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2" name="Line 24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sp>
          <p:nvSpPr>
            <p:cNvPr id="38" name="Rectangle 91"/>
            <p:cNvSpPr>
              <a:spLocks noChangeArrowheads="1"/>
            </p:cNvSpPr>
            <p:nvPr/>
          </p:nvSpPr>
          <p:spPr bwMode="auto">
            <a:xfrm>
              <a:off x="2124075" y="2600325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charset="0"/>
                </a:rPr>
                <a:t>A</a:t>
              </a:r>
              <a:r>
                <a:rPr kumimoji="0" lang="pl-PL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charset="0"/>
                </a:rPr>
                <a:t>1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9" name="Rectangle 92"/>
            <p:cNvSpPr>
              <a:spLocks noChangeArrowheads="1"/>
            </p:cNvSpPr>
            <p:nvPr/>
          </p:nvSpPr>
          <p:spPr bwMode="auto">
            <a:xfrm>
              <a:off x="2051050" y="3429000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1" i="0" u="none" strike="noStrike" kern="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charset="0"/>
                </a:rPr>
                <a:t>A</a:t>
              </a:r>
              <a:r>
                <a:rPr kumimoji="0" lang="pl-PL" sz="1800" b="1" i="0" u="none" strike="noStrike" kern="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charset="0"/>
                </a:rPr>
                <a:t>2</a:t>
              </a: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40" name="Rectangle 93"/>
            <p:cNvSpPr>
              <a:spLocks noChangeArrowheads="1"/>
            </p:cNvSpPr>
            <p:nvPr/>
          </p:nvSpPr>
          <p:spPr bwMode="auto">
            <a:xfrm>
              <a:off x="3240088" y="3500438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1" i="0" u="none" strike="noStrike" kern="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charset="0"/>
                </a:rPr>
                <a:t>A</a:t>
              </a:r>
              <a:r>
                <a:rPr kumimoji="0" lang="pl-PL" sz="1800" b="1" i="0" u="none" strike="noStrike" kern="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charset="0"/>
                </a:rPr>
                <a:t>3</a:t>
              </a: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</a:endParaRPr>
            </a:p>
          </p:txBody>
        </p:sp>
      </p:grpSp>
      <p:sp>
        <p:nvSpPr>
          <p:cNvPr id="55" name="Rectangle 54"/>
          <p:cNvSpPr/>
          <p:nvPr/>
        </p:nvSpPr>
        <p:spPr>
          <a:xfrm>
            <a:off x="5181600" y="1447800"/>
            <a:ext cx="3429000" cy="33528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56" name="Picture 5" descr="obj14__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8062" y="2619375"/>
            <a:ext cx="2141538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00"/>
          <p:cNvGrpSpPr>
            <a:grpSpLocks/>
          </p:cNvGrpSpPr>
          <p:nvPr/>
        </p:nvGrpSpPr>
        <p:grpSpPr bwMode="auto">
          <a:xfrm>
            <a:off x="6519862" y="2811462"/>
            <a:ext cx="1625633" cy="1406525"/>
            <a:chOff x="2051050" y="2600325"/>
            <a:chExt cx="1625282" cy="1406525"/>
          </a:xfrm>
        </p:grpSpPr>
        <p:grpSp>
          <p:nvGrpSpPr>
            <p:cNvPr id="11" name="Group 7"/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77" name="Line 8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78" name="Line 9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grpSp>
          <p:nvGrpSpPr>
            <p:cNvPr id="12" name="Group 10"/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75" name="Line 11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76" name="Line 12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grpSp>
          <p:nvGrpSpPr>
            <p:cNvPr id="13" name="Group 13"/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73" name="Line 14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74" name="Line 15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grpSp>
          <p:nvGrpSpPr>
            <p:cNvPr id="14" name="Group 16"/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71" name="Line 17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72" name="Line 18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grpSp>
          <p:nvGrpSpPr>
            <p:cNvPr id="15" name="Group 19"/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69" name="Line 20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70" name="Line 21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grpSp>
          <p:nvGrpSpPr>
            <p:cNvPr id="16" name="Group 22"/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67" name="Line 23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68" name="Line 24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sp>
          <p:nvSpPr>
            <p:cNvPr id="64" name="Rectangle 91"/>
            <p:cNvSpPr>
              <a:spLocks noChangeArrowheads="1"/>
            </p:cNvSpPr>
            <p:nvPr/>
          </p:nvSpPr>
          <p:spPr bwMode="auto">
            <a:xfrm>
              <a:off x="2124075" y="2600325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charset="0"/>
                </a:rPr>
                <a:t>B</a:t>
              </a:r>
              <a:r>
                <a:rPr kumimoji="0" lang="pl-PL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charset="0"/>
                </a:rPr>
                <a:t>1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65" name="Rectangle 92"/>
            <p:cNvSpPr>
              <a:spLocks noChangeArrowheads="1"/>
            </p:cNvSpPr>
            <p:nvPr/>
          </p:nvSpPr>
          <p:spPr bwMode="auto">
            <a:xfrm>
              <a:off x="2051050" y="3429000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charset="0"/>
                </a:rPr>
                <a:t>B</a:t>
              </a:r>
              <a:r>
                <a:rPr kumimoji="0" lang="pl-PL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charset="0"/>
                </a:rPr>
                <a:t>2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66" name="Rectangle 93"/>
            <p:cNvSpPr>
              <a:spLocks noChangeArrowheads="1"/>
            </p:cNvSpPr>
            <p:nvPr/>
          </p:nvSpPr>
          <p:spPr bwMode="auto">
            <a:xfrm>
              <a:off x="3240088" y="3500438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charset="0"/>
                </a:rPr>
                <a:t>B</a:t>
              </a:r>
              <a:r>
                <a:rPr kumimoji="0" lang="pl-PL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charset="0"/>
                </a:rPr>
                <a:t>3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</a:endParaRP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457200" y="5105400"/>
            <a:ext cx="85106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Given matched points in {A} and {B}, estimate the translation of the object</a:t>
            </a:r>
          </a:p>
        </p:txBody>
      </p:sp>
      <p:graphicFrame>
        <p:nvGraphicFramePr>
          <p:cNvPr id="80" name="Object 79"/>
          <p:cNvGraphicFramePr>
            <a:graphicFrameLocks noChangeAspect="1"/>
          </p:cNvGraphicFramePr>
          <p:nvPr/>
        </p:nvGraphicFramePr>
        <p:xfrm>
          <a:off x="3352800" y="5562600"/>
          <a:ext cx="24765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67" name="Equation" r:id="rId4" imgW="1206360" imgH="482400" progId="Equation.3">
                  <p:embed/>
                </p:oleObj>
              </mc:Choice>
              <mc:Fallback>
                <p:oleObj name="Equation" r:id="rId4" imgW="1206360" imgH="482400" progId="Equation.3">
                  <p:embed/>
                  <p:pic>
                    <p:nvPicPr>
                      <p:cNvPr id="80" name="Object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5562600"/>
                        <a:ext cx="2476500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-1" y="6609979"/>
            <a:ext cx="3090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Derek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Hoiem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22784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685800" y="838200"/>
            <a:ext cx="3429000" cy="33528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Detour: solving for translation with outliers</a:t>
            </a:r>
          </a:p>
        </p:txBody>
      </p:sp>
      <p:pic>
        <p:nvPicPr>
          <p:cNvPr id="29" name="Picture 5" descr="obj14__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975" y="1214438"/>
            <a:ext cx="2141538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100"/>
          <p:cNvGrpSpPr>
            <a:grpSpLocks/>
          </p:cNvGrpSpPr>
          <p:nvPr/>
        </p:nvGrpSpPr>
        <p:grpSpPr bwMode="auto">
          <a:xfrm>
            <a:off x="1247775" y="1406525"/>
            <a:ext cx="1625633" cy="1406525"/>
            <a:chOff x="2051050" y="2600325"/>
            <a:chExt cx="1625282" cy="1406525"/>
          </a:xfrm>
        </p:grpSpPr>
        <p:grpSp>
          <p:nvGrpSpPr>
            <p:cNvPr id="4" name="Group 7"/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51" name="Line 8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52" name="Line 9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grpSp>
          <p:nvGrpSpPr>
            <p:cNvPr id="5" name="Group 10"/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49" name="Line 11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50" name="Line 12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grpSp>
          <p:nvGrpSpPr>
            <p:cNvPr id="6" name="Group 13"/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47" name="Line 14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8" name="Line 15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grpSp>
          <p:nvGrpSpPr>
            <p:cNvPr id="7" name="Group 16"/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45" name="Line 17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6" name="Line 18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grpSp>
          <p:nvGrpSpPr>
            <p:cNvPr id="8" name="Group 19"/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43" name="Line 20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4" name="Line 21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grpSp>
          <p:nvGrpSpPr>
            <p:cNvPr id="9" name="Group 22"/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41" name="Line 23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2" name="Line 24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sp>
          <p:nvSpPr>
            <p:cNvPr id="38" name="Rectangle 91"/>
            <p:cNvSpPr>
              <a:spLocks noChangeArrowheads="1"/>
            </p:cNvSpPr>
            <p:nvPr/>
          </p:nvSpPr>
          <p:spPr bwMode="auto">
            <a:xfrm>
              <a:off x="2124075" y="2600325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charset="0"/>
                </a:rPr>
                <a:t>A</a:t>
              </a:r>
              <a:r>
                <a:rPr kumimoji="0" lang="pl-PL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charset="0"/>
                </a:rPr>
                <a:t>1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9" name="Rectangle 92"/>
            <p:cNvSpPr>
              <a:spLocks noChangeArrowheads="1"/>
            </p:cNvSpPr>
            <p:nvPr/>
          </p:nvSpPr>
          <p:spPr bwMode="auto">
            <a:xfrm>
              <a:off x="2051050" y="3429000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1" i="0" u="none" strike="noStrike" kern="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charset="0"/>
                </a:rPr>
                <a:t>A</a:t>
              </a:r>
              <a:r>
                <a:rPr kumimoji="0" lang="pl-PL" sz="1800" b="1" i="0" u="none" strike="noStrike" kern="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charset="0"/>
                </a:rPr>
                <a:t>2</a:t>
              </a: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40" name="Rectangle 93"/>
            <p:cNvSpPr>
              <a:spLocks noChangeArrowheads="1"/>
            </p:cNvSpPr>
            <p:nvPr/>
          </p:nvSpPr>
          <p:spPr bwMode="auto">
            <a:xfrm>
              <a:off x="3240088" y="3500438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charset="0"/>
                </a:rPr>
                <a:t>A</a:t>
              </a:r>
              <a:r>
                <a:rPr kumimoji="0" lang="pl-PL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charset="0"/>
                </a:rPr>
                <a:t>3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</a:endParaRPr>
            </a:p>
          </p:txBody>
        </p:sp>
      </p:grpSp>
      <p:sp>
        <p:nvSpPr>
          <p:cNvPr id="55" name="Rectangle 54"/>
          <p:cNvSpPr/>
          <p:nvPr/>
        </p:nvSpPr>
        <p:spPr>
          <a:xfrm>
            <a:off x="5181600" y="838200"/>
            <a:ext cx="3429000" cy="33528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56" name="Picture 5" descr="obj14__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8062" y="2009775"/>
            <a:ext cx="2141538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00"/>
          <p:cNvGrpSpPr>
            <a:grpSpLocks/>
          </p:cNvGrpSpPr>
          <p:nvPr/>
        </p:nvGrpSpPr>
        <p:grpSpPr bwMode="auto">
          <a:xfrm>
            <a:off x="6519862" y="2201862"/>
            <a:ext cx="1625633" cy="1406525"/>
            <a:chOff x="2051050" y="2600325"/>
            <a:chExt cx="1625282" cy="1406525"/>
          </a:xfrm>
        </p:grpSpPr>
        <p:grpSp>
          <p:nvGrpSpPr>
            <p:cNvPr id="11" name="Group 7"/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77" name="Line 8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78" name="Line 9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grpSp>
          <p:nvGrpSpPr>
            <p:cNvPr id="12" name="Group 10"/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75" name="Line 11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76" name="Line 12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grpSp>
          <p:nvGrpSpPr>
            <p:cNvPr id="13" name="Group 13"/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73" name="Line 14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74" name="Line 15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grpSp>
          <p:nvGrpSpPr>
            <p:cNvPr id="14" name="Group 16"/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71" name="Line 17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72" name="Line 18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grpSp>
          <p:nvGrpSpPr>
            <p:cNvPr id="15" name="Group 19"/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69" name="Line 20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70" name="Line 21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grpSp>
          <p:nvGrpSpPr>
            <p:cNvPr id="16" name="Group 22"/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67" name="Line 23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68" name="Line 24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sp>
          <p:nvSpPr>
            <p:cNvPr id="64" name="Rectangle 91"/>
            <p:cNvSpPr>
              <a:spLocks noChangeArrowheads="1"/>
            </p:cNvSpPr>
            <p:nvPr/>
          </p:nvSpPr>
          <p:spPr bwMode="auto">
            <a:xfrm>
              <a:off x="2124075" y="2600325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charset="0"/>
                </a:rPr>
                <a:t>B</a:t>
              </a:r>
              <a:r>
                <a:rPr kumimoji="0" lang="pl-PL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charset="0"/>
                </a:rPr>
                <a:t>1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65" name="Rectangle 92"/>
            <p:cNvSpPr>
              <a:spLocks noChangeArrowheads="1"/>
            </p:cNvSpPr>
            <p:nvPr/>
          </p:nvSpPr>
          <p:spPr bwMode="auto">
            <a:xfrm>
              <a:off x="2051050" y="3429000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charset="0"/>
                </a:rPr>
                <a:t>B</a:t>
              </a:r>
              <a:r>
                <a:rPr kumimoji="0" lang="pl-PL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charset="0"/>
                </a:rPr>
                <a:t>2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66" name="Rectangle 93"/>
            <p:cNvSpPr>
              <a:spLocks noChangeArrowheads="1"/>
            </p:cNvSpPr>
            <p:nvPr/>
          </p:nvSpPr>
          <p:spPr bwMode="auto">
            <a:xfrm>
              <a:off x="3240088" y="3500438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charset="0"/>
                </a:rPr>
                <a:t>B</a:t>
              </a:r>
              <a:r>
                <a:rPr kumimoji="0" lang="pl-PL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charset="0"/>
                </a:rPr>
                <a:t>3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</a:endParaRPr>
            </a:p>
          </p:txBody>
        </p:sp>
      </p:grpSp>
      <p:sp>
        <p:nvSpPr>
          <p:cNvPr id="81" name="Right Arrow 80"/>
          <p:cNvSpPr/>
          <p:nvPr/>
        </p:nvSpPr>
        <p:spPr>
          <a:xfrm>
            <a:off x="4343400" y="2743200"/>
            <a:ext cx="609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277265" y="22860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x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,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y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)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3581400" y="42672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Problem: outliers</a:t>
            </a:r>
          </a:p>
        </p:txBody>
      </p:sp>
      <p:sp>
        <p:nvSpPr>
          <p:cNvPr id="105" name="Rectangle 93"/>
          <p:cNvSpPr>
            <a:spLocks noChangeArrowheads="1"/>
          </p:cNvSpPr>
          <p:nvPr/>
        </p:nvSpPr>
        <p:spPr bwMode="auto">
          <a:xfrm>
            <a:off x="1295400" y="2895600"/>
            <a:ext cx="436338" cy="369332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</a:rPr>
              <a:t>A</a:t>
            </a:r>
            <a:r>
              <a:rPr kumimoji="0" lang="en-US" sz="1800" b="1" i="0" u="none" strike="noStrike" kern="0" cap="none" spc="0" normalizeH="0" baseline="-2500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</a:rPr>
              <a:t>4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06" name="Rectangle 93"/>
          <p:cNvSpPr>
            <a:spLocks noChangeArrowheads="1"/>
          </p:cNvSpPr>
          <p:nvPr/>
        </p:nvSpPr>
        <p:spPr bwMode="auto">
          <a:xfrm>
            <a:off x="2133600" y="1676400"/>
            <a:ext cx="436338" cy="369332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</a:rPr>
              <a:t>A</a:t>
            </a:r>
            <a:r>
              <a:rPr kumimoji="0" lang="en-US" sz="1800" b="1" i="0" u="none" strike="noStrike" kern="0" cap="none" spc="0" normalizeH="0" baseline="-2500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</a:rPr>
              <a:t>5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07" name="Rectangle 92"/>
          <p:cNvSpPr>
            <a:spLocks noChangeArrowheads="1"/>
          </p:cNvSpPr>
          <p:nvPr/>
        </p:nvSpPr>
        <p:spPr bwMode="auto">
          <a:xfrm>
            <a:off x="6781800" y="3352800"/>
            <a:ext cx="436338" cy="369332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</a:rPr>
              <a:t>B</a:t>
            </a:r>
            <a:r>
              <a:rPr kumimoji="0" lang="en-US" sz="1800" b="1" i="0" u="none" strike="noStrike" kern="0" cap="none" spc="0" normalizeH="0" baseline="-2500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</a:rPr>
              <a:t>5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08" name="Rectangle 91"/>
          <p:cNvSpPr>
            <a:spLocks noChangeArrowheads="1"/>
          </p:cNvSpPr>
          <p:nvPr/>
        </p:nvSpPr>
        <p:spPr bwMode="auto">
          <a:xfrm>
            <a:off x="6629400" y="1828800"/>
            <a:ext cx="436338" cy="369332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</a:rPr>
              <a:t>B</a:t>
            </a:r>
            <a:r>
              <a:rPr kumimoji="0" lang="en-US" sz="1800" b="1" i="0" u="none" strike="noStrike" kern="0" cap="none" spc="0" normalizeH="0" baseline="-2500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</a:rPr>
              <a:t>4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-1" y="6609979"/>
            <a:ext cx="3090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Adapted from Derek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Hoiem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85800" y="4724400"/>
            <a:ext cx="3959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Hough transform solution</a:t>
            </a:r>
          </a:p>
        </p:txBody>
      </p:sp>
      <p:graphicFrame>
        <p:nvGraphicFramePr>
          <p:cNvPr id="63" name="Object 62"/>
          <p:cNvGraphicFramePr>
            <a:graphicFrameLocks noChangeAspect="1"/>
          </p:cNvGraphicFramePr>
          <p:nvPr/>
        </p:nvGraphicFramePr>
        <p:xfrm>
          <a:off x="6477000" y="4800600"/>
          <a:ext cx="24765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15" name="Equation" r:id="rId4" imgW="1206500" imgH="482600" progId="Equation.3">
                  <p:embed/>
                </p:oleObj>
              </mc:Choice>
              <mc:Fallback>
                <p:oleObj name="Equation" r:id="rId4" imgW="12065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4800600"/>
                        <a:ext cx="2476500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" name="TextBox 83"/>
          <p:cNvSpPr txBox="1"/>
          <p:nvPr/>
        </p:nvSpPr>
        <p:spPr>
          <a:xfrm>
            <a:off x="762000" y="5122653"/>
            <a:ext cx="502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Initialize a grid of parameter values</a:t>
            </a: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Each matched pair casts a vote for consistent values</a:t>
            </a: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Find the parameters with the most votes</a:t>
            </a:r>
          </a:p>
        </p:txBody>
      </p:sp>
    </p:spTree>
    <p:extLst>
      <p:ext uri="{BB962C8B-B14F-4D97-AF65-F5344CB8AC3E}">
        <p14:creationId xmlns:p14="http://schemas.microsoft.com/office/powerpoint/2010/main" val="2590301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685800" y="838200"/>
            <a:ext cx="3429000" cy="33528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Detour: solving for translation with outliers</a:t>
            </a:r>
          </a:p>
        </p:txBody>
      </p:sp>
      <p:pic>
        <p:nvPicPr>
          <p:cNvPr id="29" name="Picture 5" descr="obj14__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975" y="1214438"/>
            <a:ext cx="2141538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100"/>
          <p:cNvGrpSpPr>
            <a:grpSpLocks/>
          </p:cNvGrpSpPr>
          <p:nvPr/>
        </p:nvGrpSpPr>
        <p:grpSpPr bwMode="auto">
          <a:xfrm>
            <a:off x="1247775" y="1406525"/>
            <a:ext cx="1625633" cy="1406525"/>
            <a:chOff x="2051050" y="2600325"/>
            <a:chExt cx="1625282" cy="1406525"/>
          </a:xfrm>
        </p:grpSpPr>
        <p:grpSp>
          <p:nvGrpSpPr>
            <p:cNvPr id="4" name="Group 7"/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51" name="Line 8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52" name="Line 9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grpSp>
          <p:nvGrpSpPr>
            <p:cNvPr id="5" name="Group 10"/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49" name="Line 11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50" name="Line 12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grpSp>
          <p:nvGrpSpPr>
            <p:cNvPr id="6" name="Group 13"/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47" name="Line 14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8" name="Line 15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grpSp>
          <p:nvGrpSpPr>
            <p:cNvPr id="7" name="Group 16"/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45" name="Line 17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6" name="Line 18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grpSp>
          <p:nvGrpSpPr>
            <p:cNvPr id="8" name="Group 19"/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43" name="Line 20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4" name="Line 21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grpSp>
          <p:nvGrpSpPr>
            <p:cNvPr id="9" name="Group 22"/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41" name="Line 23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42" name="Line 24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sp>
          <p:nvSpPr>
            <p:cNvPr id="38" name="Rectangle 91"/>
            <p:cNvSpPr>
              <a:spLocks noChangeArrowheads="1"/>
            </p:cNvSpPr>
            <p:nvPr/>
          </p:nvSpPr>
          <p:spPr bwMode="auto">
            <a:xfrm>
              <a:off x="2124075" y="2600325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charset="0"/>
                </a:rPr>
                <a:t>A</a:t>
              </a:r>
              <a:r>
                <a:rPr kumimoji="0" lang="pl-PL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charset="0"/>
                </a:rPr>
                <a:t>1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9" name="Rectangle 92"/>
            <p:cNvSpPr>
              <a:spLocks noChangeArrowheads="1"/>
            </p:cNvSpPr>
            <p:nvPr/>
          </p:nvSpPr>
          <p:spPr bwMode="auto">
            <a:xfrm>
              <a:off x="2051050" y="3429000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1" i="0" u="none" strike="noStrike" kern="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charset="0"/>
                </a:rPr>
                <a:t>A</a:t>
              </a:r>
              <a:r>
                <a:rPr kumimoji="0" lang="pl-PL" sz="1800" b="1" i="0" u="none" strike="noStrike" kern="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charset="0"/>
                </a:rPr>
                <a:t>2</a:t>
              </a: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40" name="Rectangle 93"/>
            <p:cNvSpPr>
              <a:spLocks noChangeArrowheads="1"/>
            </p:cNvSpPr>
            <p:nvPr/>
          </p:nvSpPr>
          <p:spPr bwMode="auto">
            <a:xfrm>
              <a:off x="3240088" y="3500438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1" i="0" u="none" strike="noStrike" kern="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charset="0"/>
                </a:rPr>
                <a:t>A</a:t>
              </a:r>
              <a:r>
                <a:rPr kumimoji="0" lang="pl-PL" sz="1800" b="1" i="0" u="none" strike="noStrike" kern="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charset="0"/>
                </a:rPr>
                <a:t>3</a:t>
              </a: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</a:endParaRPr>
            </a:p>
          </p:txBody>
        </p:sp>
      </p:grpSp>
      <p:sp>
        <p:nvSpPr>
          <p:cNvPr id="55" name="Rectangle 54"/>
          <p:cNvSpPr/>
          <p:nvPr/>
        </p:nvSpPr>
        <p:spPr>
          <a:xfrm>
            <a:off x="5181600" y="838200"/>
            <a:ext cx="3429000" cy="33528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56" name="Picture 5" descr="obj14__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8062" y="2009775"/>
            <a:ext cx="2141538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00"/>
          <p:cNvGrpSpPr>
            <a:grpSpLocks/>
          </p:cNvGrpSpPr>
          <p:nvPr/>
        </p:nvGrpSpPr>
        <p:grpSpPr bwMode="auto">
          <a:xfrm>
            <a:off x="6519862" y="2201862"/>
            <a:ext cx="1625633" cy="1406525"/>
            <a:chOff x="2051050" y="2600325"/>
            <a:chExt cx="1625282" cy="1406525"/>
          </a:xfrm>
        </p:grpSpPr>
        <p:grpSp>
          <p:nvGrpSpPr>
            <p:cNvPr id="11" name="Group 7"/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77" name="Line 8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78" name="Line 9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grpSp>
          <p:nvGrpSpPr>
            <p:cNvPr id="12" name="Group 10"/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75" name="Line 11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76" name="Line 12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grpSp>
          <p:nvGrpSpPr>
            <p:cNvPr id="13" name="Group 13"/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73" name="Line 14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74" name="Line 15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grpSp>
          <p:nvGrpSpPr>
            <p:cNvPr id="14" name="Group 16"/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71" name="Line 17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72" name="Line 18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grpSp>
          <p:nvGrpSpPr>
            <p:cNvPr id="15" name="Group 19"/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69" name="Line 20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70" name="Line 21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grpSp>
          <p:nvGrpSpPr>
            <p:cNvPr id="16" name="Group 22"/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67" name="Line 23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68" name="Line 24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sp>
          <p:nvSpPr>
            <p:cNvPr id="64" name="Rectangle 91"/>
            <p:cNvSpPr>
              <a:spLocks noChangeArrowheads="1"/>
            </p:cNvSpPr>
            <p:nvPr/>
          </p:nvSpPr>
          <p:spPr bwMode="auto">
            <a:xfrm>
              <a:off x="2124075" y="2600325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charset="0"/>
                </a:rPr>
                <a:t>B</a:t>
              </a:r>
              <a:r>
                <a:rPr kumimoji="0" lang="pl-PL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charset="0"/>
                </a:rPr>
                <a:t>1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65" name="Rectangle 92"/>
            <p:cNvSpPr>
              <a:spLocks noChangeArrowheads="1"/>
            </p:cNvSpPr>
            <p:nvPr/>
          </p:nvSpPr>
          <p:spPr bwMode="auto">
            <a:xfrm>
              <a:off x="2051050" y="3429000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charset="0"/>
                </a:rPr>
                <a:t>B</a:t>
              </a:r>
              <a:r>
                <a:rPr kumimoji="0" lang="pl-PL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charset="0"/>
                </a:rPr>
                <a:t>2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66" name="Rectangle 93"/>
            <p:cNvSpPr>
              <a:spLocks noChangeArrowheads="1"/>
            </p:cNvSpPr>
            <p:nvPr/>
          </p:nvSpPr>
          <p:spPr bwMode="auto">
            <a:xfrm>
              <a:off x="3240088" y="3500438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charset="0"/>
                </a:rPr>
                <a:t>B</a:t>
              </a:r>
              <a:r>
                <a:rPr kumimoji="0" lang="pl-PL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charset="0"/>
                </a:rPr>
                <a:t>3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</a:endParaRP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685800" y="4724400"/>
            <a:ext cx="3959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Hough transform solution</a:t>
            </a:r>
          </a:p>
        </p:txBody>
      </p:sp>
      <p:graphicFrame>
        <p:nvGraphicFramePr>
          <p:cNvPr id="80" name="Object 79"/>
          <p:cNvGraphicFramePr>
            <a:graphicFrameLocks noChangeAspect="1"/>
          </p:cNvGraphicFramePr>
          <p:nvPr/>
        </p:nvGraphicFramePr>
        <p:xfrm>
          <a:off x="6477000" y="4800600"/>
          <a:ext cx="24765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39" name="Equation" r:id="rId4" imgW="1206500" imgH="482600" progId="Equation.3">
                  <p:embed/>
                </p:oleObj>
              </mc:Choice>
              <mc:Fallback>
                <p:oleObj name="Equation" r:id="rId4" imgW="1206500" imgH="482600" progId="Equation.3">
                  <p:embed/>
                  <p:pic>
                    <p:nvPicPr>
                      <p:cNvPr id="80" name="Object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4800600"/>
                        <a:ext cx="2476500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Right Arrow 80"/>
          <p:cNvSpPr/>
          <p:nvPr/>
        </p:nvSpPr>
        <p:spPr>
          <a:xfrm>
            <a:off x="4343400" y="2743200"/>
            <a:ext cx="609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277265" y="22860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x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,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t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y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)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762000" y="5122653"/>
            <a:ext cx="502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Initialize a grid of parameter values</a:t>
            </a: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Each matched pair casts a vote for consistent values</a:t>
            </a: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Find the parameters with the most votes</a:t>
            </a:r>
          </a:p>
        </p:txBody>
      </p:sp>
      <p:grpSp>
        <p:nvGrpSpPr>
          <p:cNvPr id="101" name="Group 100"/>
          <p:cNvGrpSpPr>
            <a:grpSpLocks noChangeAspect="1"/>
          </p:cNvGrpSpPr>
          <p:nvPr/>
        </p:nvGrpSpPr>
        <p:grpSpPr>
          <a:xfrm>
            <a:off x="2895600" y="2971800"/>
            <a:ext cx="1246886" cy="1014413"/>
            <a:chOff x="1905000" y="1905000"/>
            <a:chExt cx="2493772" cy="2028825"/>
          </a:xfrm>
        </p:grpSpPr>
        <p:pic>
          <p:nvPicPr>
            <p:cNvPr id="58" name="Picture 5" descr="obj14__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05000" y="1905000"/>
              <a:ext cx="2141538" cy="2028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9" name="Group 100"/>
            <p:cNvGrpSpPr>
              <a:grpSpLocks/>
            </p:cNvGrpSpPr>
            <p:nvPr/>
          </p:nvGrpSpPr>
          <p:grpSpPr bwMode="auto">
            <a:xfrm>
              <a:off x="2336800" y="2097087"/>
              <a:ext cx="2061972" cy="1638778"/>
              <a:chOff x="2051050" y="2600325"/>
              <a:chExt cx="2061527" cy="1638778"/>
            </a:xfrm>
          </p:grpSpPr>
          <p:grpSp>
            <p:nvGrpSpPr>
              <p:cNvPr id="60" name="Group 7"/>
              <p:cNvGrpSpPr>
                <a:grpSpLocks/>
              </p:cNvGrpSpPr>
              <p:nvPr/>
            </p:nvGrpSpPr>
            <p:grpSpPr bwMode="auto">
              <a:xfrm>
                <a:off x="2051050" y="3500438"/>
                <a:ext cx="73025" cy="73025"/>
                <a:chOff x="1292" y="2205"/>
                <a:chExt cx="46" cy="46"/>
              </a:xfrm>
            </p:grpSpPr>
            <p:sp>
              <p:nvSpPr>
                <p:cNvPr id="99" name="Line 8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100" name="Line 9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</p:grpSp>
          <p:grpSp>
            <p:nvGrpSpPr>
              <p:cNvPr id="61" name="Group 10"/>
              <p:cNvGrpSpPr>
                <a:grpSpLocks/>
              </p:cNvGrpSpPr>
              <p:nvPr/>
            </p:nvGrpSpPr>
            <p:grpSpPr bwMode="auto">
              <a:xfrm>
                <a:off x="2087563" y="2708275"/>
                <a:ext cx="73025" cy="73025"/>
                <a:chOff x="1292" y="2205"/>
                <a:chExt cx="46" cy="46"/>
              </a:xfrm>
            </p:grpSpPr>
            <p:sp>
              <p:nvSpPr>
                <p:cNvPr id="97" name="Line 11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98" name="Line 12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</p:grpSp>
          <p:grpSp>
            <p:nvGrpSpPr>
              <p:cNvPr id="62" name="Group 13"/>
              <p:cNvGrpSpPr>
                <a:grpSpLocks/>
              </p:cNvGrpSpPr>
              <p:nvPr/>
            </p:nvGrpSpPr>
            <p:grpSpPr bwMode="auto">
              <a:xfrm>
                <a:off x="2374900" y="2995613"/>
                <a:ext cx="73025" cy="73025"/>
                <a:chOff x="1292" y="2205"/>
                <a:chExt cx="46" cy="46"/>
              </a:xfrm>
            </p:grpSpPr>
            <p:sp>
              <p:nvSpPr>
                <p:cNvPr id="95" name="Line 14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96" name="Line 15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</p:grpSp>
          <p:grpSp>
            <p:nvGrpSpPr>
              <p:cNvPr id="63" name="Group 16"/>
              <p:cNvGrpSpPr>
                <a:grpSpLocks/>
              </p:cNvGrpSpPr>
              <p:nvPr/>
            </p:nvGrpSpPr>
            <p:grpSpPr bwMode="auto">
              <a:xfrm>
                <a:off x="3238500" y="3571875"/>
                <a:ext cx="73025" cy="73025"/>
                <a:chOff x="1292" y="2205"/>
                <a:chExt cx="46" cy="46"/>
              </a:xfrm>
            </p:grpSpPr>
            <p:sp>
              <p:nvSpPr>
                <p:cNvPr id="93" name="Line 17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94" name="Line 18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</p:grpSp>
          <p:grpSp>
            <p:nvGrpSpPr>
              <p:cNvPr id="84" name="Group 19"/>
              <p:cNvGrpSpPr>
                <a:grpSpLocks/>
              </p:cNvGrpSpPr>
              <p:nvPr/>
            </p:nvGrpSpPr>
            <p:grpSpPr bwMode="auto">
              <a:xfrm>
                <a:off x="2986088" y="3933825"/>
                <a:ext cx="73025" cy="73025"/>
                <a:chOff x="1292" y="2205"/>
                <a:chExt cx="46" cy="46"/>
              </a:xfrm>
            </p:grpSpPr>
            <p:sp>
              <p:nvSpPr>
                <p:cNvPr id="91" name="Line 20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92" name="Line 21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</p:grpSp>
          <p:grpSp>
            <p:nvGrpSpPr>
              <p:cNvPr id="85" name="Group 22"/>
              <p:cNvGrpSpPr>
                <a:grpSpLocks/>
              </p:cNvGrpSpPr>
              <p:nvPr/>
            </p:nvGrpSpPr>
            <p:grpSpPr bwMode="auto">
              <a:xfrm>
                <a:off x="3130550" y="2673350"/>
                <a:ext cx="73025" cy="73025"/>
                <a:chOff x="1292" y="2205"/>
                <a:chExt cx="46" cy="46"/>
              </a:xfrm>
            </p:grpSpPr>
            <p:sp>
              <p:nvSpPr>
                <p:cNvPr id="89" name="Line 23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90" name="Line 24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</p:grpSp>
          <p:sp>
            <p:nvSpPr>
              <p:cNvPr id="86" name="Rectangle 91"/>
              <p:cNvSpPr>
                <a:spLocks noChangeArrowheads="1"/>
              </p:cNvSpPr>
              <p:nvPr/>
            </p:nvSpPr>
            <p:spPr bwMode="auto">
              <a:xfrm>
                <a:off x="2124074" y="2600325"/>
                <a:ext cx="872487" cy="738663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l-PL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 charset="0"/>
                  </a:rPr>
                  <a:t>A</a:t>
                </a:r>
                <a:r>
                  <a:rPr kumimoji="0" lang="en-US" sz="1800" b="1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 charset="0"/>
                  </a:rPr>
                  <a:t>4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87" name="Rectangle 92"/>
              <p:cNvSpPr>
                <a:spLocks noChangeArrowheads="1"/>
              </p:cNvSpPr>
              <p:nvPr/>
            </p:nvSpPr>
            <p:spPr bwMode="auto">
              <a:xfrm>
                <a:off x="2051050" y="3429001"/>
                <a:ext cx="872487" cy="738664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l-PL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 charset="0"/>
                  </a:rPr>
                  <a:t>A</a:t>
                </a:r>
                <a:r>
                  <a:rPr kumimoji="0" lang="en-US" sz="1800" b="1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 charset="0"/>
                  </a:rPr>
                  <a:t>5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88" name="Rectangle 93"/>
              <p:cNvSpPr>
                <a:spLocks noChangeArrowheads="1"/>
              </p:cNvSpPr>
              <p:nvPr/>
            </p:nvSpPr>
            <p:spPr bwMode="auto">
              <a:xfrm>
                <a:off x="3240089" y="3500439"/>
                <a:ext cx="872488" cy="738664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l-PL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 charset="0"/>
                  </a:rPr>
                  <a:t>A</a:t>
                </a:r>
                <a:r>
                  <a:rPr kumimoji="0" lang="en-US" sz="1800" b="1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 charset="0"/>
                  </a:rPr>
                  <a:t>6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</p:grpSp>
      <p:grpSp>
        <p:nvGrpSpPr>
          <p:cNvPr id="125" name="Group 124"/>
          <p:cNvGrpSpPr>
            <a:grpSpLocks noChangeAspect="1"/>
          </p:cNvGrpSpPr>
          <p:nvPr/>
        </p:nvGrpSpPr>
        <p:grpSpPr>
          <a:xfrm>
            <a:off x="5334000" y="990600"/>
            <a:ext cx="1246886" cy="1014413"/>
            <a:chOff x="6400800" y="304800"/>
            <a:chExt cx="2493772" cy="2028825"/>
          </a:xfrm>
        </p:grpSpPr>
        <p:pic>
          <p:nvPicPr>
            <p:cNvPr id="102" name="Picture 5" descr="obj14__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400800" y="304800"/>
              <a:ext cx="2141538" cy="2028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03" name="Group 100"/>
            <p:cNvGrpSpPr>
              <a:grpSpLocks/>
            </p:cNvGrpSpPr>
            <p:nvPr/>
          </p:nvGrpSpPr>
          <p:grpSpPr bwMode="auto">
            <a:xfrm>
              <a:off x="6832600" y="496887"/>
              <a:ext cx="2061972" cy="1638778"/>
              <a:chOff x="2051050" y="2600325"/>
              <a:chExt cx="2061527" cy="1638778"/>
            </a:xfrm>
          </p:grpSpPr>
          <p:grpSp>
            <p:nvGrpSpPr>
              <p:cNvPr id="104" name="Group 7"/>
              <p:cNvGrpSpPr>
                <a:grpSpLocks/>
              </p:cNvGrpSpPr>
              <p:nvPr/>
            </p:nvGrpSpPr>
            <p:grpSpPr bwMode="auto">
              <a:xfrm>
                <a:off x="2051050" y="3500438"/>
                <a:ext cx="73025" cy="73025"/>
                <a:chOff x="1292" y="2205"/>
                <a:chExt cx="46" cy="46"/>
              </a:xfrm>
            </p:grpSpPr>
            <p:sp>
              <p:nvSpPr>
                <p:cNvPr id="123" name="Line 8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124" name="Line 9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</p:grpSp>
          <p:grpSp>
            <p:nvGrpSpPr>
              <p:cNvPr id="105" name="Group 10"/>
              <p:cNvGrpSpPr>
                <a:grpSpLocks/>
              </p:cNvGrpSpPr>
              <p:nvPr/>
            </p:nvGrpSpPr>
            <p:grpSpPr bwMode="auto">
              <a:xfrm>
                <a:off x="2087563" y="2708275"/>
                <a:ext cx="73025" cy="73025"/>
                <a:chOff x="1292" y="2205"/>
                <a:chExt cx="46" cy="46"/>
              </a:xfrm>
            </p:grpSpPr>
            <p:sp>
              <p:nvSpPr>
                <p:cNvPr id="121" name="Line 11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122" name="Line 12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</p:grpSp>
          <p:grpSp>
            <p:nvGrpSpPr>
              <p:cNvPr id="106" name="Group 13"/>
              <p:cNvGrpSpPr>
                <a:grpSpLocks/>
              </p:cNvGrpSpPr>
              <p:nvPr/>
            </p:nvGrpSpPr>
            <p:grpSpPr bwMode="auto">
              <a:xfrm>
                <a:off x="2374900" y="2995613"/>
                <a:ext cx="73025" cy="73025"/>
                <a:chOff x="1292" y="2205"/>
                <a:chExt cx="46" cy="46"/>
              </a:xfrm>
            </p:grpSpPr>
            <p:sp>
              <p:nvSpPr>
                <p:cNvPr id="119" name="Line 14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120" name="Line 15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</p:grpSp>
          <p:grpSp>
            <p:nvGrpSpPr>
              <p:cNvPr id="107" name="Group 16"/>
              <p:cNvGrpSpPr>
                <a:grpSpLocks/>
              </p:cNvGrpSpPr>
              <p:nvPr/>
            </p:nvGrpSpPr>
            <p:grpSpPr bwMode="auto">
              <a:xfrm>
                <a:off x="3238500" y="3571875"/>
                <a:ext cx="73025" cy="73025"/>
                <a:chOff x="1292" y="2205"/>
                <a:chExt cx="46" cy="46"/>
              </a:xfrm>
            </p:grpSpPr>
            <p:sp>
              <p:nvSpPr>
                <p:cNvPr id="117" name="Line 17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118" name="Line 18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</p:grpSp>
          <p:grpSp>
            <p:nvGrpSpPr>
              <p:cNvPr id="108" name="Group 19"/>
              <p:cNvGrpSpPr>
                <a:grpSpLocks/>
              </p:cNvGrpSpPr>
              <p:nvPr/>
            </p:nvGrpSpPr>
            <p:grpSpPr bwMode="auto">
              <a:xfrm>
                <a:off x="2986088" y="3933825"/>
                <a:ext cx="73025" cy="73025"/>
                <a:chOff x="1292" y="2205"/>
                <a:chExt cx="46" cy="46"/>
              </a:xfrm>
            </p:grpSpPr>
            <p:sp>
              <p:nvSpPr>
                <p:cNvPr id="115" name="Line 20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116" name="Line 21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</p:grpSp>
          <p:grpSp>
            <p:nvGrpSpPr>
              <p:cNvPr id="109" name="Group 22"/>
              <p:cNvGrpSpPr>
                <a:grpSpLocks/>
              </p:cNvGrpSpPr>
              <p:nvPr/>
            </p:nvGrpSpPr>
            <p:grpSpPr bwMode="auto">
              <a:xfrm>
                <a:off x="3130550" y="2673350"/>
                <a:ext cx="73025" cy="73025"/>
                <a:chOff x="1292" y="2205"/>
                <a:chExt cx="46" cy="46"/>
              </a:xfrm>
            </p:grpSpPr>
            <p:sp>
              <p:nvSpPr>
                <p:cNvPr id="113" name="Line 23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114" name="Line 24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</p:grpSp>
          <p:sp>
            <p:nvSpPr>
              <p:cNvPr id="110" name="Rectangle 91"/>
              <p:cNvSpPr>
                <a:spLocks noChangeArrowheads="1"/>
              </p:cNvSpPr>
              <p:nvPr/>
            </p:nvSpPr>
            <p:spPr bwMode="auto">
              <a:xfrm>
                <a:off x="2124074" y="2600325"/>
                <a:ext cx="872487" cy="738663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 charset="0"/>
                  </a:rPr>
                  <a:t>B</a:t>
                </a:r>
                <a:r>
                  <a:rPr kumimoji="0" lang="en-US" sz="1800" b="1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 charset="0"/>
                  </a:rPr>
                  <a:t>4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11" name="Rectangle 92"/>
              <p:cNvSpPr>
                <a:spLocks noChangeArrowheads="1"/>
              </p:cNvSpPr>
              <p:nvPr/>
            </p:nvSpPr>
            <p:spPr bwMode="auto">
              <a:xfrm>
                <a:off x="2051050" y="3429001"/>
                <a:ext cx="872487" cy="738664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 charset="0"/>
                  </a:rPr>
                  <a:t>B</a:t>
                </a:r>
                <a:r>
                  <a:rPr kumimoji="0" lang="en-US" sz="1800" b="1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 charset="0"/>
                  </a:rPr>
                  <a:t>5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12" name="Rectangle 93"/>
              <p:cNvSpPr>
                <a:spLocks noChangeArrowheads="1"/>
              </p:cNvSpPr>
              <p:nvPr/>
            </p:nvSpPr>
            <p:spPr bwMode="auto">
              <a:xfrm>
                <a:off x="3240089" y="3500439"/>
                <a:ext cx="872488" cy="738664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 charset="0"/>
                  </a:rPr>
                  <a:t>B</a:t>
                </a:r>
                <a:r>
                  <a:rPr kumimoji="0" lang="en-US" sz="1800" b="1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 charset="0"/>
                  </a:rPr>
                  <a:t>6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</p:grpSp>
      <p:sp>
        <p:nvSpPr>
          <p:cNvPr id="127" name="TextBox 126"/>
          <p:cNvSpPr txBox="1"/>
          <p:nvPr/>
        </p:nvSpPr>
        <p:spPr>
          <a:xfrm>
            <a:off x="2508522" y="4270248"/>
            <a:ext cx="4047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Problem: multiple objects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-1" y="6609979"/>
            <a:ext cx="3090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Adapted from Derek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Hoiem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64449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687388" y="76200"/>
            <a:ext cx="7770812" cy="838200"/>
          </a:xfrm>
        </p:spPr>
        <p:txBody>
          <a:bodyPr/>
          <a:lstStyle/>
          <a:p>
            <a:r>
              <a:rPr lang="en-US" dirty="0"/>
              <a:t>2D projective transformations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7850" y="2516188"/>
            <a:ext cx="8566150" cy="4940300"/>
          </a:xfrm>
        </p:spPr>
        <p:txBody>
          <a:bodyPr/>
          <a:lstStyle/>
          <a:p>
            <a:r>
              <a:rPr lang="en-US"/>
              <a:t>Projective transformations:</a:t>
            </a:r>
          </a:p>
          <a:p>
            <a:pPr lvl="1"/>
            <a:r>
              <a:rPr lang="en-US" sz="2400"/>
              <a:t>Affine transformations, and</a:t>
            </a:r>
          </a:p>
          <a:p>
            <a:pPr lvl="1"/>
            <a:r>
              <a:rPr lang="en-US" sz="2400"/>
              <a:t>Projective warps</a:t>
            </a:r>
          </a:p>
          <a:p>
            <a:endParaRPr lang="en-US" sz="1200"/>
          </a:p>
          <a:p>
            <a:r>
              <a:rPr lang="en-US"/>
              <a:t>Parallel lines do not necessarily remain parallel</a:t>
            </a:r>
          </a:p>
        </p:txBody>
      </p:sp>
      <p:graphicFrame>
        <p:nvGraphicFramePr>
          <p:cNvPr id="12290" name="Object 2"/>
          <p:cNvGraphicFramePr>
            <a:graphicFrameLocks noChangeAspect="1"/>
          </p:cNvGraphicFramePr>
          <p:nvPr/>
        </p:nvGraphicFramePr>
        <p:xfrm>
          <a:off x="3001963" y="1165225"/>
          <a:ext cx="2811462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50" name="Equation" r:id="rId4" imgW="1384300" imgH="584200" progId="">
                  <p:embed/>
                </p:oleObj>
              </mc:Choice>
              <mc:Fallback>
                <p:oleObj name="Equation" r:id="rId4" imgW="1384300" imgH="584200" progId="">
                  <p:embed/>
                  <p:pic>
                    <p:nvPicPr>
                      <p:cNvPr id="1229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1963" y="1165225"/>
                        <a:ext cx="2811462" cy="1184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7"/>
          <p:cNvSpPr>
            <a:spLocks noChangeArrowheads="1"/>
          </p:cNvSpPr>
          <p:nvPr/>
        </p:nvSpPr>
        <p:spPr bwMode="auto">
          <a:xfrm>
            <a:off x="3352800" y="5105400"/>
            <a:ext cx="457200" cy="381000"/>
          </a:xfrm>
          <a:prstGeom prst="rect">
            <a:avLst/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8" name="AutoShape 19"/>
          <p:cNvSpPr>
            <a:spLocks noChangeArrowheads="1"/>
          </p:cNvSpPr>
          <p:nvPr/>
        </p:nvSpPr>
        <p:spPr bwMode="auto">
          <a:xfrm>
            <a:off x="3962400" y="5181600"/>
            <a:ext cx="304800" cy="2286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Freeform 20"/>
          <p:cNvSpPr>
            <a:spLocks/>
          </p:cNvSpPr>
          <p:nvPr/>
        </p:nvSpPr>
        <p:spPr bwMode="auto">
          <a:xfrm>
            <a:off x="4495800" y="4953000"/>
            <a:ext cx="914400" cy="685800"/>
          </a:xfrm>
          <a:custGeom>
            <a:avLst/>
            <a:gdLst/>
            <a:ahLst/>
            <a:cxnLst>
              <a:cxn ang="0">
                <a:pos x="0" y="384"/>
              </a:cxn>
              <a:cxn ang="0">
                <a:pos x="96" y="96"/>
              </a:cxn>
              <a:cxn ang="0">
                <a:pos x="528" y="0"/>
              </a:cxn>
              <a:cxn ang="0">
                <a:pos x="576" y="432"/>
              </a:cxn>
              <a:cxn ang="0">
                <a:pos x="0" y="384"/>
              </a:cxn>
            </a:cxnLst>
            <a:rect l="0" t="0" r="r" b="b"/>
            <a:pathLst>
              <a:path w="576" h="432">
                <a:moveTo>
                  <a:pt x="0" y="384"/>
                </a:moveTo>
                <a:lnTo>
                  <a:pt x="96" y="96"/>
                </a:lnTo>
                <a:lnTo>
                  <a:pt x="528" y="0"/>
                </a:lnTo>
                <a:lnTo>
                  <a:pt x="576" y="432"/>
                </a:lnTo>
                <a:lnTo>
                  <a:pt x="0" y="384"/>
                </a:lnTo>
                <a:close/>
              </a:path>
            </a:pathLst>
          </a:cu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0" name="Text Box 90"/>
          <p:cNvSpPr txBox="1">
            <a:spLocks noChangeArrowheads="1"/>
          </p:cNvSpPr>
          <p:nvPr/>
        </p:nvSpPr>
        <p:spPr bwMode="auto">
          <a:xfrm>
            <a:off x="5670" y="6609930"/>
            <a:ext cx="158273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Kristen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Grauman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584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Projective transformations</a:t>
            </a:r>
          </a:p>
        </p:txBody>
      </p:sp>
      <p:sp>
        <p:nvSpPr>
          <p:cNvPr id="67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143000"/>
            <a:ext cx="8305800" cy="3200400"/>
          </a:xfrm>
        </p:spPr>
        <p:txBody>
          <a:bodyPr/>
          <a:lstStyle/>
          <a:p>
            <a:r>
              <a:rPr lang="en-US" dirty="0"/>
              <a:t>A projective transformation is a mapping between any two projective planes with </a:t>
            </a:r>
            <a:r>
              <a:rPr lang="en-US" i="1" dirty="0"/>
              <a:t>the same center of projection</a:t>
            </a:r>
          </a:p>
          <a:p>
            <a:endParaRPr lang="en-US" dirty="0"/>
          </a:p>
          <a:p>
            <a:r>
              <a:rPr lang="en-US" dirty="0"/>
              <a:t>Also called </a:t>
            </a:r>
            <a:r>
              <a:rPr lang="en-US" b="1" dirty="0" err="1"/>
              <a:t>Homography</a:t>
            </a:r>
            <a:endParaRPr lang="en-US" b="1" dirty="0"/>
          </a:p>
          <a:p>
            <a:pPr lvl="1"/>
            <a:endParaRPr lang="en-US" dirty="0"/>
          </a:p>
        </p:txBody>
      </p:sp>
      <p:sp>
        <p:nvSpPr>
          <p:cNvPr id="17413" name="Freeform 4"/>
          <p:cNvSpPr>
            <a:spLocks/>
          </p:cNvSpPr>
          <p:nvPr/>
        </p:nvSpPr>
        <p:spPr bwMode="auto">
          <a:xfrm>
            <a:off x="6440487" y="2620962"/>
            <a:ext cx="1492250" cy="1525588"/>
          </a:xfrm>
          <a:custGeom>
            <a:avLst/>
            <a:gdLst>
              <a:gd name="T0" fmla="*/ 2104732946 w 1057"/>
              <a:gd name="T1" fmla="*/ 604837347 h 961"/>
              <a:gd name="T2" fmla="*/ 0 w 1057"/>
              <a:gd name="T3" fmla="*/ 0 h 961"/>
              <a:gd name="T4" fmla="*/ 0 w 1057"/>
              <a:gd name="T5" fmla="*/ 1814512238 h 961"/>
              <a:gd name="T6" fmla="*/ 2104732946 w 1057"/>
              <a:gd name="T7" fmla="*/ 2147483647 h 961"/>
              <a:gd name="T8" fmla="*/ 2104732946 w 1057"/>
              <a:gd name="T9" fmla="*/ 604837347 h 9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57"/>
              <a:gd name="T16" fmla="*/ 0 h 961"/>
              <a:gd name="T17" fmla="*/ 1057 w 1057"/>
              <a:gd name="T18" fmla="*/ 961 h 9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57" h="961">
                <a:moveTo>
                  <a:pt x="1056" y="240"/>
                </a:moveTo>
                <a:lnTo>
                  <a:pt x="0" y="0"/>
                </a:lnTo>
                <a:lnTo>
                  <a:pt x="0" y="720"/>
                </a:lnTo>
                <a:lnTo>
                  <a:pt x="1056" y="960"/>
                </a:lnTo>
                <a:lnTo>
                  <a:pt x="1056" y="240"/>
                </a:lnTo>
              </a:path>
            </a:pathLst>
          </a:custGeom>
          <a:solidFill>
            <a:schemeClr val="bg1"/>
          </a:solidFill>
          <a:ln w="1905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7414" name="Freeform 5"/>
          <p:cNvSpPr>
            <a:spLocks/>
          </p:cNvSpPr>
          <p:nvPr/>
        </p:nvSpPr>
        <p:spPr bwMode="auto">
          <a:xfrm>
            <a:off x="6237287" y="4116387"/>
            <a:ext cx="1220788" cy="2001838"/>
          </a:xfrm>
          <a:custGeom>
            <a:avLst/>
            <a:gdLst>
              <a:gd name="T0" fmla="*/ 0 w 865"/>
              <a:gd name="T1" fmla="*/ 2086688840 h 1261"/>
              <a:gd name="T2" fmla="*/ 1720923190 w 865"/>
              <a:gd name="T3" fmla="*/ 2147483647 h 1261"/>
              <a:gd name="T4" fmla="*/ 1720923190 w 865"/>
              <a:gd name="T5" fmla="*/ 1043344420 h 1261"/>
              <a:gd name="T6" fmla="*/ 0 w 865"/>
              <a:gd name="T7" fmla="*/ 0 h 1261"/>
              <a:gd name="T8" fmla="*/ 0 w 865"/>
              <a:gd name="T9" fmla="*/ 2086688840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5"/>
              <a:gd name="T16" fmla="*/ 0 h 1261"/>
              <a:gd name="T17" fmla="*/ 865 w 865"/>
              <a:gd name="T18" fmla="*/ 1261 h 12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5" h="1261">
                <a:moveTo>
                  <a:pt x="0" y="828"/>
                </a:moveTo>
                <a:lnTo>
                  <a:pt x="864" y="1260"/>
                </a:lnTo>
                <a:lnTo>
                  <a:pt x="864" y="414"/>
                </a:lnTo>
                <a:lnTo>
                  <a:pt x="0" y="0"/>
                </a:lnTo>
                <a:lnTo>
                  <a:pt x="0" y="828"/>
                </a:lnTo>
              </a:path>
            </a:pathLst>
          </a:custGeom>
          <a:solidFill>
            <a:schemeClr val="bg1"/>
          </a:solidFill>
          <a:ln w="1905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7415" name="Freeform 6"/>
          <p:cNvSpPr>
            <a:spLocks/>
          </p:cNvSpPr>
          <p:nvPr/>
        </p:nvSpPr>
        <p:spPr bwMode="auto">
          <a:xfrm>
            <a:off x="6180137" y="5915025"/>
            <a:ext cx="285750" cy="485775"/>
          </a:xfrm>
          <a:custGeom>
            <a:avLst/>
            <a:gdLst>
              <a:gd name="T0" fmla="*/ 32018147 w 202"/>
              <a:gd name="T1" fmla="*/ 768648342 h 306"/>
              <a:gd name="T2" fmla="*/ 0 w 202"/>
              <a:gd name="T3" fmla="*/ 55443440 h 306"/>
              <a:gd name="T4" fmla="*/ 18009323 w 202"/>
              <a:gd name="T5" fmla="*/ 32761237 h 306"/>
              <a:gd name="T6" fmla="*/ 30016483 w 202"/>
              <a:gd name="T7" fmla="*/ 35282186 h 306"/>
              <a:gd name="T8" fmla="*/ 42023638 w 202"/>
              <a:gd name="T9" fmla="*/ 32761237 h 306"/>
              <a:gd name="T10" fmla="*/ 44023888 w 202"/>
              <a:gd name="T11" fmla="*/ 25201559 h 306"/>
              <a:gd name="T12" fmla="*/ 54029389 w 202"/>
              <a:gd name="T13" fmla="*/ 27720926 h 306"/>
              <a:gd name="T14" fmla="*/ 62034631 w 202"/>
              <a:gd name="T15" fmla="*/ 17640299 h 306"/>
              <a:gd name="T16" fmla="*/ 74040371 w 202"/>
              <a:gd name="T17" fmla="*/ 22682197 h 306"/>
              <a:gd name="T18" fmla="*/ 82045612 w 202"/>
              <a:gd name="T19" fmla="*/ 15120938 h 306"/>
              <a:gd name="T20" fmla="*/ 92051103 w 202"/>
              <a:gd name="T21" fmla="*/ 12599986 h 306"/>
              <a:gd name="T22" fmla="*/ 104056865 w 202"/>
              <a:gd name="T23" fmla="*/ 7559675 h 306"/>
              <a:gd name="T24" fmla="*/ 114062356 w 202"/>
              <a:gd name="T25" fmla="*/ 10080624 h 306"/>
              <a:gd name="T26" fmla="*/ 124067847 w 202"/>
              <a:gd name="T27" fmla="*/ 7559675 h 306"/>
              <a:gd name="T28" fmla="*/ 132073088 w 202"/>
              <a:gd name="T29" fmla="*/ 0 h 306"/>
              <a:gd name="T30" fmla="*/ 148082157 w 202"/>
              <a:gd name="T31" fmla="*/ 0 h 306"/>
              <a:gd name="T32" fmla="*/ 160087897 w 202"/>
              <a:gd name="T33" fmla="*/ 2520950 h 306"/>
              <a:gd name="T34" fmla="*/ 166091474 w 202"/>
              <a:gd name="T35" fmla="*/ 2520950 h 306"/>
              <a:gd name="T36" fmla="*/ 172095052 w 202"/>
              <a:gd name="T37" fmla="*/ 7559675 h 306"/>
              <a:gd name="T38" fmla="*/ 184102206 w 202"/>
              <a:gd name="T39" fmla="*/ 10080624 h 306"/>
              <a:gd name="T40" fmla="*/ 196107991 w 202"/>
              <a:gd name="T41" fmla="*/ 17640299 h 306"/>
              <a:gd name="T42" fmla="*/ 206113482 w 202"/>
              <a:gd name="T43" fmla="*/ 17640299 h 306"/>
              <a:gd name="T44" fmla="*/ 222122550 w 202"/>
              <a:gd name="T45" fmla="*/ 25201559 h 306"/>
              <a:gd name="T46" fmla="*/ 230126377 w 202"/>
              <a:gd name="T47" fmla="*/ 30241875 h 306"/>
              <a:gd name="T48" fmla="*/ 242133531 w 202"/>
              <a:gd name="T49" fmla="*/ 27720926 h 306"/>
              <a:gd name="T50" fmla="*/ 250137358 w 202"/>
              <a:gd name="T51" fmla="*/ 40322496 h 306"/>
              <a:gd name="T52" fmla="*/ 262144513 w 202"/>
              <a:gd name="T53" fmla="*/ 42843445 h 306"/>
              <a:gd name="T54" fmla="*/ 270149754 w 202"/>
              <a:gd name="T55" fmla="*/ 47883756 h 306"/>
              <a:gd name="T56" fmla="*/ 280155245 w 202"/>
              <a:gd name="T57" fmla="*/ 52922491 h 306"/>
              <a:gd name="T58" fmla="*/ 284157158 w 202"/>
              <a:gd name="T59" fmla="*/ 60483751 h 306"/>
              <a:gd name="T60" fmla="*/ 292160985 w 202"/>
              <a:gd name="T61" fmla="*/ 68043423 h 306"/>
              <a:gd name="T62" fmla="*/ 302166476 w 202"/>
              <a:gd name="T63" fmla="*/ 78124044 h 306"/>
              <a:gd name="T64" fmla="*/ 306168389 w 202"/>
              <a:gd name="T65" fmla="*/ 88206252 h 306"/>
              <a:gd name="T66" fmla="*/ 312171967 w 202"/>
              <a:gd name="T67" fmla="*/ 90725614 h 306"/>
              <a:gd name="T68" fmla="*/ 320177208 w 202"/>
              <a:gd name="T69" fmla="*/ 103325596 h 306"/>
              <a:gd name="T70" fmla="*/ 326179371 w 202"/>
              <a:gd name="T71" fmla="*/ 110886880 h 306"/>
              <a:gd name="T72" fmla="*/ 336184862 w 202"/>
              <a:gd name="T73" fmla="*/ 115927191 h 306"/>
              <a:gd name="T74" fmla="*/ 344190103 w 202"/>
              <a:gd name="T75" fmla="*/ 126007812 h 306"/>
              <a:gd name="T76" fmla="*/ 352193930 w 202"/>
              <a:gd name="T77" fmla="*/ 133567484 h 306"/>
              <a:gd name="T78" fmla="*/ 356197258 w 202"/>
              <a:gd name="T79" fmla="*/ 138607794 h 306"/>
              <a:gd name="T80" fmla="*/ 364201085 w 202"/>
              <a:gd name="T81" fmla="*/ 148688415 h 306"/>
              <a:gd name="T82" fmla="*/ 370204662 w 202"/>
              <a:gd name="T83" fmla="*/ 156249675 h 306"/>
              <a:gd name="T84" fmla="*/ 372205000 w 202"/>
              <a:gd name="T85" fmla="*/ 168851245 h 306"/>
              <a:gd name="T86" fmla="*/ 378208577 w 202"/>
              <a:gd name="T87" fmla="*/ 183972176 h 306"/>
              <a:gd name="T88" fmla="*/ 384212155 w 202"/>
              <a:gd name="T89" fmla="*/ 191531848 h 306"/>
              <a:gd name="T90" fmla="*/ 392215982 w 202"/>
              <a:gd name="T91" fmla="*/ 201612469 h 306"/>
              <a:gd name="T92" fmla="*/ 396219310 w 202"/>
              <a:gd name="T93" fmla="*/ 211693140 h 306"/>
              <a:gd name="T94" fmla="*/ 400221223 w 202"/>
              <a:gd name="T95" fmla="*/ 226814071 h 306"/>
              <a:gd name="T96" fmla="*/ 402221472 w 202"/>
              <a:gd name="T97" fmla="*/ 249494675 h 306"/>
              <a:gd name="T98" fmla="*/ 32018147 w 202"/>
              <a:gd name="T99" fmla="*/ 768648342 h 30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02"/>
              <a:gd name="T151" fmla="*/ 0 h 306"/>
              <a:gd name="T152" fmla="*/ 202 w 202"/>
              <a:gd name="T153" fmla="*/ 306 h 30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02" h="306">
                <a:moveTo>
                  <a:pt x="16" y="305"/>
                </a:moveTo>
                <a:lnTo>
                  <a:pt x="0" y="22"/>
                </a:lnTo>
                <a:lnTo>
                  <a:pt x="9" y="13"/>
                </a:lnTo>
                <a:lnTo>
                  <a:pt x="15" y="14"/>
                </a:lnTo>
                <a:lnTo>
                  <a:pt x="21" y="13"/>
                </a:lnTo>
                <a:lnTo>
                  <a:pt x="22" y="10"/>
                </a:lnTo>
                <a:lnTo>
                  <a:pt x="27" y="11"/>
                </a:lnTo>
                <a:lnTo>
                  <a:pt x="31" y="7"/>
                </a:lnTo>
                <a:lnTo>
                  <a:pt x="37" y="9"/>
                </a:lnTo>
                <a:lnTo>
                  <a:pt x="41" y="6"/>
                </a:lnTo>
                <a:lnTo>
                  <a:pt x="46" y="5"/>
                </a:lnTo>
                <a:lnTo>
                  <a:pt x="52" y="3"/>
                </a:lnTo>
                <a:lnTo>
                  <a:pt x="57" y="4"/>
                </a:lnTo>
                <a:lnTo>
                  <a:pt x="62" y="3"/>
                </a:lnTo>
                <a:lnTo>
                  <a:pt x="66" y="0"/>
                </a:lnTo>
                <a:lnTo>
                  <a:pt x="74" y="0"/>
                </a:lnTo>
                <a:lnTo>
                  <a:pt x="80" y="1"/>
                </a:lnTo>
                <a:lnTo>
                  <a:pt x="83" y="1"/>
                </a:lnTo>
                <a:lnTo>
                  <a:pt x="86" y="3"/>
                </a:lnTo>
                <a:lnTo>
                  <a:pt x="92" y="4"/>
                </a:lnTo>
                <a:lnTo>
                  <a:pt x="98" y="7"/>
                </a:lnTo>
                <a:lnTo>
                  <a:pt x="103" y="7"/>
                </a:lnTo>
                <a:lnTo>
                  <a:pt x="111" y="10"/>
                </a:lnTo>
                <a:lnTo>
                  <a:pt x="115" y="12"/>
                </a:lnTo>
                <a:lnTo>
                  <a:pt x="121" y="11"/>
                </a:lnTo>
                <a:lnTo>
                  <a:pt x="125" y="16"/>
                </a:lnTo>
                <a:lnTo>
                  <a:pt x="131" y="17"/>
                </a:lnTo>
                <a:lnTo>
                  <a:pt x="135" y="19"/>
                </a:lnTo>
                <a:lnTo>
                  <a:pt x="140" y="21"/>
                </a:lnTo>
                <a:lnTo>
                  <a:pt x="142" y="24"/>
                </a:lnTo>
                <a:lnTo>
                  <a:pt x="146" y="27"/>
                </a:lnTo>
                <a:lnTo>
                  <a:pt x="151" y="31"/>
                </a:lnTo>
                <a:lnTo>
                  <a:pt x="153" y="35"/>
                </a:lnTo>
                <a:lnTo>
                  <a:pt x="156" y="36"/>
                </a:lnTo>
                <a:lnTo>
                  <a:pt x="160" y="41"/>
                </a:lnTo>
                <a:lnTo>
                  <a:pt x="163" y="44"/>
                </a:lnTo>
                <a:lnTo>
                  <a:pt x="168" y="46"/>
                </a:lnTo>
                <a:lnTo>
                  <a:pt x="172" y="50"/>
                </a:lnTo>
                <a:lnTo>
                  <a:pt x="176" y="53"/>
                </a:lnTo>
                <a:lnTo>
                  <a:pt x="178" y="55"/>
                </a:lnTo>
                <a:lnTo>
                  <a:pt x="182" y="59"/>
                </a:lnTo>
                <a:lnTo>
                  <a:pt x="185" y="62"/>
                </a:lnTo>
                <a:lnTo>
                  <a:pt x="186" y="67"/>
                </a:lnTo>
                <a:lnTo>
                  <a:pt x="189" y="73"/>
                </a:lnTo>
                <a:lnTo>
                  <a:pt x="192" y="76"/>
                </a:lnTo>
                <a:lnTo>
                  <a:pt x="196" y="80"/>
                </a:lnTo>
                <a:lnTo>
                  <a:pt x="198" y="84"/>
                </a:lnTo>
                <a:lnTo>
                  <a:pt x="200" y="90"/>
                </a:lnTo>
                <a:lnTo>
                  <a:pt x="201" y="99"/>
                </a:lnTo>
                <a:lnTo>
                  <a:pt x="16" y="305"/>
                </a:lnTo>
              </a:path>
            </a:pathLst>
          </a:custGeom>
          <a:solidFill>
            <a:schemeClr val="bg1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7416" name="Arc 7"/>
          <p:cNvSpPr>
            <a:spLocks/>
          </p:cNvSpPr>
          <p:nvPr/>
        </p:nvSpPr>
        <p:spPr bwMode="auto">
          <a:xfrm rot="-1380000">
            <a:off x="6223000" y="5878512"/>
            <a:ext cx="209550" cy="236538"/>
          </a:xfrm>
          <a:custGeom>
            <a:avLst/>
            <a:gdLst>
              <a:gd name="T0" fmla="*/ 0 w 21745"/>
              <a:gd name="T1" fmla="*/ 0 h 21600"/>
              <a:gd name="T2" fmla="*/ 19460057 w 21745"/>
              <a:gd name="T3" fmla="*/ 28365452 h 21600"/>
              <a:gd name="T4" fmla="*/ 129729 w 21745"/>
              <a:gd name="T5" fmla="*/ 28365452 h 21600"/>
              <a:gd name="T6" fmla="*/ 0 60000 65536"/>
              <a:gd name="T7" fmla="*/ 0 60000 65536"/>
              <a:gd name="T8" fmla="*/ 0 60000 65536"/>
              <a:gd name="T9" fmla="*/ 0 w 21745"/>
              <a:gd name="T10" fmla="*/ 0 h 21600"/>
              <a:gd name="T11" fmla="*/ 21745 w 2174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close/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7417" name="Line 8"/>
          <p:cNvSpPr>
            <a:spLocks noChangeShapeType="1"/>
          </p:cNvSpPr>
          <p:nvPr/>
        </p:nvSpPr>
        <p:spPr bwMode="auto">
          <a:xfrm>
            <a:off x="6172200" y="5753100"/>
            <a:ext cx="31750" cy="6461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418" name="Oval 9"/>
          <p:cNvSpPr>
            <a:spLocks noChangeArrowheads="1"/>
          </p:cNvSpPr>
          <p:nvPr/>
        </p:nvSpPr>
        <p:spPr bwMode="auto">
          <a:xfrm rot="-3960000">
            <a:off x="6280150" y="5883275"/>
            <a:ext cx="112712" cy="17621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7419" name="Line 10"/>
          <p:cNvSpPr>
            <a:spLocks noChangeShapeType="1"/>
          </p:cNvSpPr>
          <p:nvPr/>
        </p:nvSpPr>
        <p:spPr bwMode="auto">
          <a:xfrm flipV="1">
            <a:off x="6203950" y="5922962"/>
            <a:ext cx="381000" cy="4762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420" name="Text Box 11"/>
          <p:cNvSpPr txBox="1">
            <a:spLocks noChangeArrowheads="1"/>
          </p:cNvSpPr>
          <p:nvPr/>
        </p:nvSpPr>
        <p:spPr bwMode="auto">
          <a:xfrm>
            <a:off x="7932737" y="3013075"/>
            <a:ext cx="6651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PP2</a:t>
            </a:r>
          </a:p>
        </p:txBody>
      </p:sp>
      <p:sp>
        <p:nvSpPr>
          <p:cNvPr id="17421" name="Text Box 12"/>
          <p:cNvSpPr txBox="1">
            <a:spLocks noChangeArrowheads="1"/>
          </p:cNvSpPr>
          <p:nvPr/>
        </p:nvSpPr>
        <p:spPr bwMode="auto">
          <a:xfrm>
            <a:off x="7475537" y="4738687"/>
            <a:ext cx="6651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PP1</a:t>
            </a: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6332537" y="2057400"/>
            <a:ext cx="1625600" cy="3886200"/>
            <a:chOff x="4106" y="912"/>
            <a:chExt cx="1024" cy="2448"/>
          </a:xfrm>
        </p:grpSpPr>
        <p:sp>
          <p:nvSpPr>
            <p:cNvPr id="17428" name="Line 14"/>
            <p:cNvSpPr>
              <a:spLocks noChangeShapeType="1"/>
            </p:cNvSpPr>
            <p:nvPr/>
          </p:nvSpPr>
          <p:spPr bwMode="auto">
            <a:xfrm flipV="1">
              <a:off x="4891" y="912"/>
              <a:ext cx="239" cy="5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429" name="Line 15"/>
            <p:cNvSpPr>
              <a:spLocks noChangeShapeType="1"/>
            </p:cNvSpPr>
            <p:nvPr/>
          </p:nvSpPr>
          <p:spPr bwMode="auto">
            <a:xfrm flipV="1">
              <a:off x="4468" y="1764"/>
              <a:ext cx="299" cy="71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430" name="Line 16"/>
            <p:cNvSpPr>
              <a:spLocks noChangeShapeType="1"/>
            </p:cNvSpPr>
            <p:nvPr/>
          </p:nvSpPr>
          <p:spPr bwMode="auto">
            <a:xfrm flipV="1">
              <a:off x="4106" y="2868"/>
              <a:ext cx="202" cy="4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431" name="Oval 17"/>
            <p:cNvSpPr>
              <a:spLocks noChangeArrowheads="1"/>
            </p:cNvSpPr>
            <p:nvPr/>
          </p:nvSpPr>
          <p:spPr bwMode="auto">
            <a:xfrm>
              <a:off x="4743" y="1735"/>
              <a:ext cx="48" cy="48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7432" name="Oval 18"/>
            <p:cNvSpPr>
              <a:spLocks noChangeArrowheads="1"/>
            </p:cNvSpPr>
            <p:nvPr/>
          </p:nvSpPr>
          <p:spPr bwMode="auto">
            <a:xfrm>
              <a:off x="4287" y="2839"/>
              <a:ext cx="48" cy="48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1277937" y="2924175"/>
            <a:ext cx="2416175" cy="1219200"/>
            <a:chOff x="864" y="2544"/>
            <a:chExt cx="1522" cy="768"/>
          </a:xfrm>
        </p:grpSpPr>
        <p:graphicFrame>
          <p:nvGraphicFramePr>
            <p:cNvPr id="17410" name="Object 2"/>
            <p:cNvGraphicFramePr>
              <a:graphicFrameLocks noChangeAspect="1"/>
            </p:cNvGraphicFramePr>
            <p:nvPr/>
          </p:nvGraphicFramePr>
          <p:xfrm>
            <a:off x="864" y="2544"/>
            <a:ext cx="1509" cy="5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574" name="Equation" r:id="rId4" imgW="1485255" imgH="583947" progId="Equation.3">
                    <p:embed/>
                  </p:oleObj>
                </mc:Choice>
                <mc:Fallback>
                  <p:oleObj name="Equation" r:id="rId4" imgW="1485255" imgH="583947" progId="Equation.3">
                    <p:embed/>
                    <p:pic>
                      <p:nvPicPr>
                        <p:cNvPr id="1741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4" y="2544"/>
                          <a:ext cx="1509" cy="59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25" name="Text Box 20"/>
            <p:cNvSpPr txBox="1">
              <a:spLocks noChangeArrowheads="1"/>
            </p:cNvSpPr>
            <p:nvPr/>
          </p:nvSpPr>
          <p:spPr bwMode="auto">
            <a:xfrm>
              <a:off x="1618" y="3024"/>
              <a:ext cx="27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rPr>
                <a:t>H</a:t>
              </a:r>
            </a:p>
          </p:txBody>
        </p:sp>
        <p:sp>
          <p:nvSpPr>
            <p:cNvPr id="17426" name="Text Box 21"/>
            <p:cNvSpPr txBox="1">
              <a:spLocks noChangeArrowheads="1"/>
            </p:cNvSpPr>
            <p:nvPr/>
          </p:nvSpPr>
          <p:spPr bwMode="auto">
            <a:xfrm>
              <a:off x="2112" y="3024"/>
              <a:ext cx="27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rPr>
                <a:t>p</a:t>
              </a:r>
            </a:p>
          </p:txBody>
        </p:sp>
        <p:sp>
          <p:nvSpPr>
            <p:cNvPr id="17427" name="Text Box 22"/>
            <p:cNvSpPr txBox="1">
              <a:spLocks noChangeArrowheads="1"/>
            </p:cNvSpPr>
            <p:nvPr/>
          </p:nvSpPr>
          <p:spPr bwMode="auto">
            <a:xfrm>
              <a:off x="898" y="3024"/>
              <a:ext cx="30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rPr>
                <a:t>p’</a:t>
              </a: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rPr>
                <a:t>  </a:t>
              </a:r>
            </a:p>
          </p:txBody>
        </p:sp>
      </p:grpSp>
      <p:sp>
        <p:nvSpPr>
          <p:cNvPr id="25" name="TextBox 29"/>
          <p:cNvSpPr txBox="1">
            <a:spLocks noChangeArrowheads="1"/>
          </p:cNvSpPr>
          <p:nvPr/>
        </p:nvSpPr>
        <p:spPr bwMode="auto">
          <a:xfrm>
            <a:off x="0" y="6586423"/>
            <a:ext cx="255587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Alyosha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Efros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723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2771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11188" y="5711825"/>
            <a:ext cx="83058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Obtain a wider angle view by combining multiple images.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8852" name="Picture 5" descr="MCj0431617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2514600"/>
            <a:ext cx="22098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7"/>
          <p:cNvSpPr>
            <a:spLocks noChangeShapeType="1"/>
          </p:cNvSpPr>
          <p:nvPr/>
        </p:nvSpPr>
        <p:spPr bwMode="auto">
          <a:xfrm flipH="1">
            <a:off x="762000" y="3962400"/>
            <a:ext cx="838200" cy="9144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lg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 flipH="1">
            <a:off x="1066800" y="3962400"/>
            <a:ext cx="533400" cy="10668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lg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 flipH="1">
            <a:off x="1371600" y="3962400"/>
            <a:ext cx="228600" cy="11430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lg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1600200" y="3962400"/>
            <a:ext cx="152400" cy="1219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lg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Line 13"/>
          <p:cNvSpPr>
            <a:spLocks noChangeShapeType="1"/>
          </p:cNvSpPr>
          <p:nvPr/>
        </p:nvSpPr>
        <p:spPr bwMode="auto">
          <a:xfrm>
            <a:off x="1600200" y="3962400"/>
            <a:ext cx="609600" cy="11430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lg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Line 14"/>
          <p:cNvSpPr>
            <a:spLocks noChangeShapeType="1"/>
          </p:cNvSpPr>
          <p:nvPr/>
        </p:nvSpPr>
        <p:spPr bwMode="auto">
          <a:xfrm>
            <a:off x="1600200" y="3962400"/>
            <a:ext cx="914400" cy="9144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lg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Line 15"/>
          <p:cNvSpPr>
            <a:spLocks noChangeShapeType="1"/>
          </p:cNvSpPr>
          <p:nvPr/>
        </p:nvSpPr>
        <p:spPr bwMode="auto">
          <a:xfrm>
            <a:off x="1600200" y="3962400"/>
            <a:ext cx="1066800" cy="5334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lg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2" name="Picture 4" descr="fig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66863"/>
            <a:ext cx="2552700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3" descr="wall.jpg"/>
          <p:cNvPicPr>
            <a:picLocks noChangeAspect="1"/>
          </p:cNvPicPr>
          <p:nvPr/>
        </p:nvPicPr>
        <p:blipFill>
          <a:blip r:embed="rId5" cstate="print"/>
          <a:srcRect l="3477" r="73260" b="47403"/>
          <a:stretch>
            <a:fillRect/>
          </a:stretch>
        </p:blipFill>
        <p:spPr bwMode="auto">
          <a:xfrm>
            <a:off x="2344738" y="1027113"/>
            <a:ext cx="14605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2351088" y="3392488"/>
            <a:ext cx="6529387" cy="2043112"/>
            <a:chOff x="1584960" y="3648078"/>
            <a:chExt cx="6528801" cy="2042538"/>
          </a:xfrm>
        </p:grpSpPr>
        <p:sp>
          <p:nvSpPr>
            <p:cNvPr id="78867" name="TextBox 21"/>
            <p:cNvSpPr txBox="1">
              <a:spLocks noChangeArrowheads="1"/>
            </p:cNvSpPr>
            <p:nvPr/>
          </p:nvSpPr>
          <p:spPr bwMode="auto">
            <a:xfrm rot="5400000">
              <a:off x="7109681" y="4579187"/>
              <a:ext cx="1716056" cy="292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image from S. Seitz</a:t>
              </a:r>
            </a:p>
          </p:txBody>
        </p:sp>
        <p:pic>
          <p:nvPicPr>
            <p:cNvPr id="78868" name="Picture 24" descr="wall.jpg"/>
            <p:cNvPicPr>
              <a:picLocks noChangeAspect="1"/>
            </p:cNvPicPr>
            <p:nvPr/>
          </p:nvPicPr>
          <p:blipFill>
            <a:blip r:embed="rId5" cstate="print"/>
            <a:srcRect t="51581"/>
            <a:stretch>
              <a:fillRect/>
            </a:stretch>
          </p:blipFill>
          <p:spPr bwMode="auto">
            <a:xfrm>
              <a:off x="1584960" y="3648078"/>
              <a:ext cx="6278880" cy="2042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6" name="Picture 25" descr="wall.jpg"/>
          <p:cNvPicPr>
            <a:picLocks noChangeAspect="1"/>
          </p:cNvPicPr>
          <p:nvPr/>
        </p:nvPicPr>
        <p:blipFill>
          <a:blip r:embed="rId5" cstate="print"/>
          <a:srcRect l="71997" r="4642" b="47403"/>
          <a:stretch>
            <a:fillRect/>
          </a:stretch>
        </p:blipFill>
        <p:spPr bwMode="auto">
          <a:xfrm>
            <a:off x="7127875" y="1027113"/>
            <a:ext cx="146685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6" descr="wall.jpg"/>
          <p:cNvPicPr>
            <a:picLocks noChangeAspect="1"/>
          </p:cNvPicPr>
          <p:nvPr/>
        </p:nvPicPr>
        <p:blipFill>
          <a:blip r:embed="rId5" cstate="print"/>
          <a:srcRect l="49899" r="28003" b="47403"/>
          <a:stretch>
            <a:fillRect/>
          </a:stretch>
        </p:blipFill>
        <p:spPr bwMode="auto">
          <a:xfrm>
            <a:off x="5630863" y="1027113"/>
            <a:ext cx="1387475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7" descr="wall.jpg"/>
          <p:cNvPicPr>
            <a:picLocks noChangeAspect="1"/>
          </p:cNvPicPr>
          <p:nvPr/>
        </p:nvPicPr>
        <p:blipFill rotWithShape="1">
          <a:blip r:embed="rId5" cstate="print"/>
          <a:srcRect l="27221" r="50445" b="47403"/>
          <a:stretch/>
        </p:blipFill>
        <p:spPr bwMode="auto">
          <a:xfrm>
            <a:off x="3987800" y="1019175"/>
            <a:ext cx="1402347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8515350" y="2005013"/>
            <a:ext cx="10223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 . 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6604084"/>
            <a:ext cx="46385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Kristen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Grauman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mosaics: Goals</a:t>
            </a:r>
          </a:p>
        </p:txBody>
      </p:sp>
    </p:spTree>
    <p:extLst>
      <p:ext uri="{BB962C8B-B14F-4D97-AF65-F5344CB8AC3E}">
        <p14:creationId xmlns:p14="http://schemas.microsoft.com/office/powerpoint/2010/main" val="4246357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mosaics: Camera setup</a:t>
            </a:r>
          </a:p>
        </p:txBody>
      </p:sp>
      <p:sp>
        <p:nvSpPr>
          <p:cNvPr id="20483" name="Content Placeholder 36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/>
          <a:lstStyle/>
          <a:p>
            <a:r>
              <a:rPr lang="en-US" sz="2400" dirty="0"/>
              <a:t>Two images with camera rotation but no translation</a:t>
            </a:r>
          </a:p>
          <a:p>
            <a:endParaRPr lang="en-US" sz="2800" dirty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 rot="19877824">
            <a:off x="2897773" y="4693921"/>
            <a:ext cx="2667000" cy="1524000"/>
            <a:chOff x="2064" y="2736"/>
            <a:chExt cx="1680" cy="960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2064" y="2736"/>
              <a:ext cx="1680" cy="960"/>
              <a:chOff x="1776" y="2928"/>
              <a:chExt cx="768" cy="624"/>
            </a:xfrm>
          </p:grpSpPr>
          <p:sp>
            <p:nvSpPr>
              <p:cNvPr id="20516" name="Line 5"/>
              <p:cNvSpPr>
                <a:spLocks noChangeShapeType="1"/>
              </p:cNvSpPr>
              <p:nvPr/>
            </p:nvSpPr>
            <p:spPr bwMode="auto">
              <a:xfrm>
                <a:off x="1776" y="2928"/>
                <a:ext cx="384" cy="624"/>
              </a:xfrm>
              <a:prstGeom prst="line">
                <a:avLst/>
              </a:prstGeom>
              <a:noFill/>
              <a:ln w="25400">
                <a:solidFill>
                  <a:srgbClr val="00B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517" name="Line 6"/>
              <p:cNvSpPr>
                <a:spLocks noChangeShapeType="1"/>
              </p:cNvSpPr>
              <p:nvPr/>
            </p:nvSpPr>
            <p:spPr bwMode="auto">
              <a:xfrm flipV="1">
                <a:off x="2160" y="2928"/>
                <a:ext cx="384" cy="624"/>
              </a:xfrm>
              <a:prstGeom prst="line">
                <a:avLst/>
              </a:prstGeom>
              <a:noFill/>
              <a:ln w="25400">
                <a:solidFill>
                  <a:srgbClr val="00B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20515" name="Line 7"/>
            <p:cNvSpPr>
              <a:spLocks noChangeShapeType="1"/>
            </p:cNvSpPr>
            <p:nvPr/>
          </p:nvSpPr>
          <p:spPr bwMode="auto">
            <a:xfrm>
              <a:off x="2064" y="2742"/>
              <a:ext cx="1680" cy="0"/>
            </a:xfrm>
            <a:prstGeom prst="line">
              <a:avLst/>
            </a:prstGeom>
            <a:noFill/>
            <a:ln w="254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76200" y="4602480"/>
            <a:ext cx="9067800" cy="1524000"/>
            <a:chOff x="48" y="2736"/>
            <a:chExt cx="5712" cy="960"/>
          </a:xfrm>
        </p:grpSpPr>
        <p:grpSp>
          <p:nvGrpSpPr>
            <p:cNvPr id="5" name="Group 9"/>
            <p:cNvGrpSpPr>
              <a:grpSpLocks/>
            </p:cNvGrpSpPr>
            <p:nvPr/>
          </p:nvGrpSpPr>
          <p:grpSpPr bwMode="auto">
            <a:xfrm>
              <a:off x="48" y="2736"/>
              <a:ext cx="5712" cy="960"/>
              <a:chOff x="1776" y="2928"/>
              <a:chExt cx="768" cy="624"/>
            </a:xfrm>
          </p:grpSpPr>
          <p:sp>
            <p:nvSpPr>
              <p:cNvPr id="20512" name="Line 10"/>
              <p:cNvSpPr>
                <a:spLocks noChangeShapeType="1"/>
              </p:cNvSpPr>
              <p:nvPr/>
            </p:nvSpPr>
            <p:spPr bwMode="auto">
              <a:xfrm>
                <a:off x="1776" y="2928"/>
                <a:ext cx="384" cy="624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513" name="Line 11"/>
              <p:cNvSpPr>
                <a:spLocks noChangeShapeType="1"/>
              </p:cNvSpPr>
              <p:nvPr/>
            </p:nvSpPr>
            <p:spPr bwMode="auto">
              <a:xfrm flipV="1">
                <a:off x="2160" y="2928"/>
                <a:ext cx="384" cy="624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20511" name="Line 12"/>
            <p:cNvSpPr>
              <a:spLocks noChangeShapeType="1"/>
            </p:cNvSpPr>
            <p:nvPr/>
          </p:nvSpPr>
          <p:spPr bwMode="auto">
            <a:xfrm>
              <a:off x="48" y="2742"/>
              <a:ext cx="5664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" name="Group 13"/>
          <p:cNvGrpSpPr>
            <a:grpSpLocks/>
          </p:cNvGrpSpPr>
          <p:nvPr/>
        </p:nvGrpSpPr>
        <p:grpSpPr bwMode="auto">
          <a:xfrm rot="1988904">
            <a:off x="3667125" y="4723856"/>
            <a:ext cx="2667000" cy="1524000"/>
            <a:chOff x="2064" y="2736"/>
            <a:chExt cx="1680" cy="960"/>
          </a:xfrm>
        </p:grpSpPr>
        <p:grpSp>
          <p:nvGrpSpPr>
            <p:cNvPr id="7" name="Group 14"/>
            <p:cNvGrpSpPr>
              <a:grpSpLocks/>
            </p:cNvGrpSpPr>
            <p:nvPr/>
          </p:nvGrpSpPr>
          <p:grpSpPr bwMode="auto">
            <a:xfrm>
              <a:off x="2064" y="2736"/>
              <a:ext cx="1680" cy="960"/>
              <a:chOff x="1776" y="2928"/>
              <a:chExt cx="768" cy="624"/>
            </a:xfrm>
          </p:grpSpPr>
          <p:sp>
            <p:nvSpPr>
              <p:cNvPr id="20508" name="Line 15"/>
              <p:cNvSpPr>
                <a:spLocks noChangeShapeType="1"/>
              </p:cNvSpPr>
              <p:nvPr/>
            </p:nvSpPr>
            <p:spPr bwMode="auto">
              <a:xfrm>
                <a:off x="1776" y="2928"/>
                <a:ext cx="384" cy="624"/>
              </a:xfrm>
              <a:prstGeom prst="line">
                <a:avLst/>
              </a:prstGeom>
              <a:noFill/>
              <a:ln w="25400">
                <a:solidFill>
                  <a:srgbClr val="7030A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509" name="Line 16"/>
              <p:cNvSpPr>
                <a:spLocks noChangeShapeType="1"/>
              </p:cNvSpPr>
              <p:nvPr/>
            </p:nvSpPr>
            <p:spPr bwMode="auto">
              <a:xfrm flipV="1">
                <a:off x="2160" y="2928"/>
                <a:ext cx="384" cy="624"/>
              </a:xfrm>
              <a:prstGeom prst="line">
                <a:avLst/>
              </a:prstGeom>
              <a:noFill/>
              <a:ln w="25400">
                <a:solidFill>
                  <a:srgbClr val="7030A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20507" name="Line 17"/>
            <p:cNvSpPr>
              <a:spLocks noChangeShapeType="1"/>
            </p:cNvSpPr>
            <p:nvPr/>
          </p:nvSpPr>
          <p:spPr bwMode="auto">
            <a:xfrm>
              <a:off x="2064" y="2742"/>
              <a:ext cx="1680" cy="0"/>
            </a:xfrm>
            <a:prstGeom prst="line">
              <a:avLst/>
            </a:prstGeom>
            <a:noFill/>
            <a:ln w="25400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0487" name="Text Box 21"/>
          <p:cNvSpPr txBox="1">
            <a:spLocks noChangeArrowheads="1"/>
          </p:cNvSpPr>
          <p:nvPr/>
        </p:nvSpPr>
        <p:spPr bwMode="auto">
          <a:xfrm>
            <a:off x="2895600" y="6431280"/>
            <a:ext cx="3429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Camera Center</a:t>
            </a:r>
          </a:p>
        </p:txBody>
      </p:sp>
      <p:sp>
        <p:nvSpPr>
          <p:cNvPr id="20488" name="Line 22"/>
          <p:cNvSpPr>
            <a:spLocks noChangeShapeType="1"/>
          </p:cNvSpPr>
          <p:nvPr/>
        </p:nvSpPr>
        <p:spPr bwMode="auto">
          <a:xfrm flipV="1">
            <a:off x="4343400" y="620268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73128" name="Picture 40" descr="small-P101000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35480"/>
            <a:ext cx="3254375" cy="244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3129" name="Picture 41" descr="small-P101000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935480"/>
            <a:ext cx="3254375" cy="244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53"/>
          <p:cNvGrpSpPr>
            <a:grpSpLocks/>
          </p:cNvGrpSpPr>
          <p:nvPr/>
        </p:nvGrpSpPr>
        <p:grpSpPr bwMode="auto">
          <a:xfrm>
            <a:off x="3124200" y="3110230"/>
            <a:ext cx="2535238" cy="196850"/>
            <a:chOff x="1968" y="1796"/>
            <a:chExt cx="1597" cy="124"/>
          </a:xfrm>
        </p:grpSpPr>
        <p:sp>
          <p:nvSpPr>
            <p:cNvPr id="20498" name="Oval 51"/>
            <p:cNvSpPr>
              <a:spLocks noChangeAspect="1" noChangeArrowheads="1"/>
            </p:cNvSpPr>
            <p:nvPr/>
          </p:nvSpPr>
          <p:spPr bwMode="auto">
            <a:xfrm>
              <a:off x="1968" y="1851"/>
              <a:ext cx="69" cy="69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499" name="Oval 52"/>
            <p:cNvSpPr>
              <a:spLocks noChangeAspect="1" noChangeArrowheads="1"/>
            </p:cNvSpPr>
            <p:nvPr/>
          </p:nvSpPr>
          <p:spPr bwMode="auto">
            <a:xfrm>
              <a:off x="3496" y="1796"/>
              <a:ext cx="69" cy="69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0" y="6597627"/>
            <a:ext cx="1891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Derek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Hoiem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9" name="Group 45"/>
          <p:cNvGrpSpPr>
            <a:grpSpLocks/>
          </p:cNvGrpSpPr>
          <p:nvPr/>
        </p:nvGrpSpPr>
        <p:grpSpPr bwMode="auto">
          <a:xfrm rot="20912172">
            <a:off x="4321558" y="3325460"/>
            <a:ext cx="1556178" cy="2679512"/>
            <a:chOff x="2898" y="2031"/>
            <a:chExt cx="967" cy="1665"/>
          </a:xfrm>
        </p:grpSpPr>
        <p:sp>
          <p:nvSpPr>
            <p:cNvPr id="20500" name="Line 24"/>
            <p:cNvSpPr>
              <a:spLocks noChangeShapeType="1"/>
            </p:cNvSpPr>
            <p:nvPr/>
          </p:nvSpPr>
          <p:spPr bwMode="auto">
            <a:xfrm flipV="1">
              <a:off x="2898" y="2031"/>
              <a:ext cx="967" cy="1665"/>
            </a:xfrm>
            <a:prstGeom prst="line">
              <a:avLst/>
            </a:prstGeom>
            <a:noFill/>
            <a:ln w="38100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502" name="Oval 33"/>
            <p:cNvSpPr>
              <a:spLocks noChangeAspect="1" noChangeArrowheads="1"/>
            </p:cNvSpPr>
            <p:nvPr/>
          </p:nvSpPr>
          <p:spPr bwMode="auto">
            <a:xfrm>
              <a:off x="3361" y="2806"/>
              <a:ext cx="69" cy="69"/>
            </a:xfrm>
            <a:prstGeom prst="ellipse">
              <a:avLst/>
            </a:prstGeom>
            <a:solidFill>
              <a:srgbClr val="7030A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1" name="Group 45"/>
          <p:cNvGrpSpPr>
            <a:grpSpLocks/>
          </p:cNvGrpSpPr>
          <p:nvPr/>
        </p:nvGrpSpPr>
        <p:grpSpPr bwMode="auto">
          <a:xfrm rot="18251543">
            <a:off x="3143231" y="3339890"/>
            <a:ext cx="1535113" cy="2733701"/>
            <a:chOff x="2898" y="2031"/>
            <a:chExt cx="967" cy="1665"/>
          </a:xfrm>
        </p:grpSpPr>
        <p:sp>
          <p:nvSpPr>
            <p:cNvPr id="42" name="Line 24"/>
            <p:cNvSpPr>
              <a:spLocks noChangeShapeType="1"/>
            </p:cNvSpPr>
            <p:nvPr/>
          </p:nvSpPr>
          <p:spPr bwMode="auto">
            <a:xfrm flipV="1">
              <a:off x="2898" y="2031"/>
              <a:ext cx="967" cy="1665"/>
            </a:xfrm>
            <a:prstGeom prst="line">
              <a:avLst/>
            </a:prstGeom>
            <a:noFill/>
            <a:ln w="38100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Oval 33"/>
            <p:cNvSpPr>
              <a:spLocks noChangeAspect="1" noChangeArrowheads="1"/>
            </p:cNvSpPr>
            <p:nvPr/>
          </p:nvSpPr>
          <p:spPr bwMode="auto">
            <a:xfrm>
              <a:off x="3325" y="2869"/>
              <a:ext cx="69" cy="69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4" name="Oval 50"/>
          <p:cNvSpPr>
            <a:spLocks noChangeAspect="1" noChangeArrowheads="1"/>
          </p:cNvSpPr>
          <p:nvPr/>
        </p:nvSpPr>
        <p:spPr bwMode="auto">
          <a:xfrm>
            <a:off x="7535779" y="2729607"/>
            <a:ext cx="109538" cy="109538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0" name="Line 24"/>
          <p:cNvSpPr>
            <a:spLocks noChangeShapeType="1"/>
          </p:cNvSpPr>
          <p:nvPr/>
        </p:nvSpPr>
        <p:spPr bwMode="auto">
          <a:xfrm flipV="1">
            <a:off x="4609194" y="2823103"/>
            <a:ext cx="2953681" cy="3286660"/>
          </a:xfrm>
          <a:prstGeom prst="line">
            <a:avLst/>
          </a:prstGeom>
          <a:noFill/>
          <a:ln w="38100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Oval 33"/>
          <p:cNvSpPr>
            <a:spLocks noChangeAspect="1" noChangeArrowheads="1"/>
          </p:cNvSpPr>
          <p:nvPr/>
        </p:nvSpPr>
        <p:spPr bwMode="auto">
          <a:xfrm rot="20912172">
            <a:off x="5577624" y="4945737"/>
            <a:ext cx="109538" cy="109538"/>
          </a:xfrm>
          <a:prstGeom prst="ellipse">
            <a:avLst/>
          </a:prstGeom>
          <a:solidFill>
            <a:srgbClr val="7030A0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1112" y="1925355"/>
            <a:ext cx="72327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(0, 0)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093786" y="1925355"/>
            <a:ext cx="72327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(0, 0)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906801" y="2682433"/>
            <a:ext cx="9797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(50, 70)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353991" y="2682433"/>
            <a:ext cx="9797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(50, 20)</a:t>
            </a:r>
          </a:p>
        </p:txBody>
      </p:sp>
    </p:spTree>
    <p:extLst>
      <p:ext uri="{BB962C8B-B14F-4D97-AF65-F5344CB8AC3E}">
        <p14:creationId xmlns:p14="http://schemas.microsoft.com/office/powerpoint/2010/main" val="4214723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5181600" y="990600"/>
            <a:ext cx="2349500" cy="3992563"/>
            <a:chOff x="3264" y="624"/>
            <a:chExt cx="1480" cy="2515"/>
          </a:xfrm>
        </p:grpSpPr>
        <p:sp>
          <p:nvSpPr>
            <p:cNvPr id="81964" name="Line 3"/>
            <p:cNvSpPr>
              <a:spLocks noChangeShapeType="1"/>
            </p:cNvSpPr>
            <p:nvPr/>
          </p:nvSpPr>
          <p:spPr bwMode="auto">
            <a:xfrm>
              <a:off x="3264" y="624"/>
              <a:ext cx="0" cy="24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1965" name="Text Box 4"/>
            <p:cNvSpPr txBox="1">
              <a:spLocks noChangeArrowheads="1"/>
            </p:cNvSpPr>
            <p:nvPr/>
          </p:nvSpPr>
          <p:spPr bwMode="auto">
            <a:xfrm>
              <a:off x="3631" y="2887"/>
              <a:ext cx="1113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mosaic plane </a:t>
              </a:r>
            </a:p>
          </p:txBody>
        </p:sp>
        <p:sp>
          <p:nvSpPr>
            <p:cNvPr id="81966" name="Line 5"/>
            <p:cNvSpPr>
              <a:spLocks noChangeShapeType="1"/>
            </p:cNvSpPr>
            <p:nvPr/>
          </p:nvSpPr>
          <p:spPr bwMode="auto">
            <a:xfrm flipH="1" flipV="1">
              <a:off x="3312" y="2832"/>
              <a:ext cx="336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3244850" y="1828800"/>
            <a:ext cx="946150" cy="1143000"/>
            <a:chOff x="1180" y="816"/>
            <a:chExt cx="596" cy="720"/>
          </a:xfrm>
        </p:grpSpPr>
        <p:sp>
          <p:nvSpPr>
            <p:cNvPr id="81957" name="Line 7"/>
            <p:cNvSpPr>
              <a:spLocks noChangeShapeType="1"/>
            </p:cNvSpPr>
            <p:nvPr/>
          </p:nvSpPr>
          <p:spPr bwMode="auto">
            <a:xfrm>
              <a:off x="1392" y="816"/>
              <a:ext cx="384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4" name="Group 8"/>
            <p:cNvGrpSpPr>
              <a:grpSpLocks/>
            </p:cNvGrpSpPr>
            <p:nvPr/>
          </p:nvGrpSpPr>
          <p:grpSpPr bwMode="auto">
            <a:xfrm rot="2180804">
              <a:off x="1180" y="1128"/>
              <a:ext cx="260" cy="408"/>
              <a:chOff x="3979" y="3269"/>
              <a:chExt cx="260" cy="408"/>
            </a:xfrm>
          </p:grpSpPr>
          <p:sp>
            <p:nvSpPr>
              <p:cNvPr id="81959" name="Freeform 9"/>
              <p:cNvSpPr>
                <a:spLocks/>
              </p:cNvSpPr>
              <p:nvPr/>
            </p:nvSpPr>
            <p:spPr bwMode="auto">
              <a:xfrm>
                <a:off x="3984" y="3371"/>
                <a:ext cx="180" cy="306"/>
              </a:xfrm>
              <a:custGeom>
                <a:avLst/>
                <a:gdLst>
                  <a:gd name="T0" fmla="*/ 12 w 202"/>
                  <a:gd name="T1" fmla="*/ 305 h 306"/>
                  <a:gd name="T2" fmla="*/ 0 w 202"/>
                  <a:gd name="T3" fmla="*/ 22 h 306"/>
                  <a:gd name="T4" fmla="*/ 7 w 202"/>
                  <a:gd name="T5" fmla="*/ 13 h 306"/>
                  <a:gd name="T6" fmla="*/ 12 w 202"/>
                  <a:gd name="T7" fmla="*/ 14 h 306"/>
                  <a:gd name="T8" fmla="*/ 17 w 202"/>
                  <a:gd name="T9" fmla="*/ 13 h 306"/>
                  <a:gd name="T10" fmla="*/ 18 w 202"/>
                  <a:gd name="T11" fmla="*/ 10 h 306"/>
                  <a:gd name="T12" fmla="*/ 21 w 202"/>
                  <a:gd name="T13" fmla="*/ 11 h 306"/>
                  <a:gd name="T14" fmla="*/ 25 w 202"/>
                  <a:gd name="T15" fmla="*/ 7 h 306"/>
                  <a:gd name="T16" fmla="*/ 29 w 202"/>
                  <a:gd name="T17" fmla="*/ 9 h 306"/>
                  <a:gd name="T18" fmla="*/ 33 w 202"/>
                  <a:gd name="T19" fmla="*/ 6 h 306"/>
                  <a:gd name="T20" fmla="*/ 37 w 202"/>
                  <a:gd name="T21" fmla="*/ 5 h 306"/>
                  <a:gd name="T22" fmla="*/ 41 w 202"/>
                  <a:gd name="T23" fmla="*/ 3 h 306"/>
                  <a:gd name="T24" fmla="*/ 45 w 202"/>
                  <a:gd name="T25" fmla="*/ 4 h 306"/>
                  <a:gd name="T26" fmla="*/ 49 w 202"/>
                  <a:gd name="T27" fmla="*/ 3 h 306"/>
                  <a:gd name="T28" fmla="*/ 53 w 202"/>
                  <a:gd name="T29" fmla="*/ 0 h 306"/>
                  <a:gd name="T30" fmla="*/ 59 w 202"/>
                  <a:gd name="T31" fmla="*/ 0 h 306"/>
                  <a:gd name="T32" fmla="*/ 63 w 202"/>
                  <a:gd name="T33" fmla="*/ 1 h 306"/>
                  <a:gd name="T34" fmla="*/ 66 w 202"/>
                  <a:gd name="T35" fmla="*/ 1 h 306"/>
                  <a:gd name="T36" fmla="*/ 69 w 202"/>
                  <a:gd name="T37" fmla="*/ 3 h 306"/>
                  <a:gd name="T38" fmla="*/ 73 w 202"/>
                  <a:gd name="T39" fmla="*/ 4 h 306"/>
                  <a:gd name="T40" fmla="*/ 78 w 202"/>
                  <a:gd name="T41" fmla="*/ 7 h 306"/>
                  <a:gd name="T42" fmla="*/ 82 w 202"/>
                  <a:gd name="T43" fmla="*/ 7 h 306"/>
                  <a:gd name="T44" fmla="*/ 88 w 202"/>
                  <a:gd name="T45" fmla="*/ 10 h 306"/>
                  <a:gd name="T46" fmla="*/ 91 w 202"/>
                  <a:gd name="T47" fmla="*/ 12 h 306"/>
                  <a:gd name="T48" fmla="*/ 96 w 202"/>
                  <a:gd name="T49" fmla="*/ 11 h 306"/>
                  <a:gd name="T50" fmla="*/ 99 w 202"/>
                  <a:gd name="T51" fmla="*/ 16 h 306"/>
                  <a:gd name="T52" fmla="*/ 104 w 202"/>
                  <a:gd name="T53" fmla="*/ 17 h 306"/>
                  <a:gd name="T54" fmla="*/ 107 w 202"/>
                  <a:gd name="T55" fmla="*/ 19 h 306"/>
                  <a:gd name="T56" fmla="*/ 111 w 202"/>
                  <a:gd name="T57" fmla="*/ 21 h 306"/>
                  <a:gd name="T58" fmla="*/ 113 w 202"/>
                  <a:gd name="T59" fmla="*/ 24 h 306"/>
                  <a:gd name="T60" fmla="*/ 116 w 202"/>
                  <a:gd name="T61" fmla="*/ 27 h 306"/>
                  <a:gd name="T62" fmla="*/ 120 w 202"/>
                  <a:gd name="T63" fmla="*/ 31 h 306"/>
                  <a:gd name="T64" fmla="*/ 121 w 202"/>
                  <a:gd name="T65" fmla="*/ 35 h 306"/>
                  <a:gd name="T66" fmla="*/ 124 w 202"/>
                  <a:gd name="T67" fmla="*/ 36 h 306"/>
                  <a:gd name="T68" fmla="*/ 127 w 202"/>
                  <a:gd name="T69" fmla="*/ 41 h 306"/>
                  <a:gd name="T70" fmla="*/ 129 w 202"/>
                  <a:gd name="T71" fmla="*/ 44 h 306"/>
                  <a:gd name="T72" fmla="*/ 134 w 202"/>
                  <a:gd name="T73" fmla="*/ 46 h 306"/>
                  <a:gd name="T74" fmla="*/ 136 w 202"/>
                  <a:gd name="T75" fmla="*/ 50 h 306"/>
                  <a:gd name="T76" fmla="*/ 140 w 202"/>
                  <a:gd name="T77" fmla="*/ 53 h 306"/>
                  <a:gd name="T78" fmla="*/ 142 w 202"/>
                  <a:gd name="T79" fmla="*/ 55 h 306"/>
                  <a:gd name="T80" fmla="*/ 144 w 202"/>
                  <a:gd name="T81" fmla="*/ 59 h 306"/>
                  <a:gd name="T82" fmla="*/ 147 w 202"/>
                  <a:gd name="T83" fmla="*/ 62 h 306"/>
                  <a:gd name="T84" fmla="*/ 148 w 202"/>
                  <a:gd name="T85" fmla="*/ 67 h 306"/>
                  <a:gd name="T86" fmla="*/ 150 w 202"/>
                  <a:gd name="T87" fmla="*/ 73 h 306"/>
                  <a:gd name="T88" fmla="*/ 152 w 202"/>
                  <a:gd name="T89" fmla="*/ 76 h 306"/>
                  <a:gd name="T90" fmla="*/ 156 w 202"/>
                  <a:gd name="T91" fmla="*/ 80 h 306"/>
                  <a:gd name="T92" fmla="*/ 157 w 202"/>
                  <a:gd name="T93" fmla="*/ 84 h 306"/>
                  <a:gd name="T94" fmla="*/ 159 w 202"/>
                  <a:gd name="T95" fmla="*/ 90 h 306"/>
                  <a:gd name="T96" fmla="*/ 160 w 202"/>
                  <a:gd name="T97" fmla="*/ 99 h 306"/>
                  <a:gd name="T98" fmla="*/ 12 w 202"/>
                  <a:gd name="T99" fmla="*/ 305 h 30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202"/>
                  <a:gd name="T151" fmla="*/ 0 h 306"/>
                  <a:gd name="T152" fmla="*/ 202 w 202"/>
                  <a:gd name="T153" fmla="*/ 306 h 30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202" h="306">
                    <a:moveTo>
                      <a:pt x="16" y="305"/>
                    </a:moveTo>
                    <a:lnTo>
                      <a:pt x="0" y="22"/>
                    </a:lnTo>
                    <a:lnTo>
                      <a:pt x="9" y="13"/>
                    </a:lnTo>
                    <a:lnTo>
                      <a:pt x="15" y="14"/>
                    </a:lnTo>
                    <a:lnTo>
                      <a:pt x="21" y="13"/>
                    </a:lnTo>
                    <a:lnTo>
                      <a:pt x="22" y="10"/>
                    </a:lnTo>
                    <a:lnTo>
                      <a:pt x="27" y="11"/>
                    </a:lnTo>
                    <a:lnTo>
                      <a:pt x="31" y="7"/>
                    </a:lnTo>
                    <a:lnTo>
                      <a:pt x="37" y="9"/>
                    </a:lnTo>
                    <a:lnTo>
                      <a:pt x="41" y="6"/>
                    </a:lnTo>
                    <a:lnTo>
                      <a:pt x="46" y="5"/>
                    </a:lnTo>
                    <a:lnTo>
                      <a:pt x="52" y="3"/>
                    </a:lnTo>
                    <a:lnTo>
                      <a:pt x="57" y="4"/>
                    </a:lnTo>
                    <a:lnTo>
                      <a:pt x="62" y="3"/>
                    </a:lnTo>
                    <a:lnTo>
                      <a:pt x="66" y="0"/>
                    </a:lnTo>
                    <a:lnTo>
                      <a:pt x="74" y="0"/>
                    </a:lnTo>
                    <a:lnTo>
                      <a:pt x="80" y="1"/>
                    </a:lnTo>
                    <a:lnTo>
                      <a:pt x="83" y="1"/>
                    </a:lnTo>
                    <a:lnTo>
                      <a:pt x="86" y="3"/>
                    </a:lnTo>
                    <a:lnTo>
                      <a:pt x="92" y="4"/>
                    </a:lnTo>
                    <a:lnTo>
                      <a:pt x="98" y="7"/>
                    </a:lnTo>
                    <a:lnTo>
                      <a:pt x="103" y="7"/>
                    </a:lnTo>
                    <a:lnTo>
                      <a:pt x="111" y="10"/>
                    </a:lnTo>
                    <a:lnTo>
                      <a:pt x="115" y="12"/>
                    </a:lnTo>
                    <a:lnTo>
                      <a:pt x="121" y="11"/>
                    </a:lnTo>
                    <a:lnTo>
                      <a:pt x="125" y="16"/>
                    </a:lnTo>
                    <a:lnTo>
                      <a:pt x="131" y="17"/>
                    </a:lnTo>
                    <a:lnTo>
                      <a:pt x="135" y="19"/>
                    </a:lnTo>
                    <a:lnTo>
                      <a:pt x="140" y="21"/>
                    </a:lnTo>
                    <a:lnTo>
                      <a:pt x="142" y="24"/>
                    </a:lnTo>
                    <a:lnTo>
                      <a:pt x="146" y="27"/>
                    </a:lnTo>
                    <a:lnTo>
                      <a:pt x="151" y="31"/>
                    </a:lnTo>
                    <a:lnTo>
                      <a:pt x="153" y="35"/>
                    </a:lnTo>
                    <a:lnTo>
                      <a:pt x="156" y="36"/>
                    </a:lnTo>
                    <a:lnTo>
                      <a:pt x="160" y="41"/>
                    </a:lnTo>
                    <a:lnTo>
                      <a:pt x="163" y="44"/>
                    </a:lnTo>
                    <a:lnTo>
                      <a:pt x="168" y="46"/>
                    </a:lnTo>
                    <a:lnTo>
                      <a:pt x="172" y="50"/>
                    </a:lnTo>
                    <a:lnTo>
                      <a:pt x="176" y="53"/>
                    </a:lnTo>
                    <a:lnTo>
                      <a:pt x="178" y="55"/>
                    </a:lnTo>
                    <a:lnTo>
                      <a:pt x="182" y="59"/>
                    </a:lnTo>
                    <a:lnTo>
                      <a:pt x="185" y="62"/>
                    </a:lnTo>
                    <a:lnTo>
                      <a:pt x="186" y="67"/>
                    </a:lnTo>
                    <a:lnTo>
                      <a:pt x="189" y="73"/>
                    </a:lnTo>
                    <a:lnTo>
                      <a:pt x="192" y="76"/>
                    </a:lnTo>
                    <a:lnTo>
                      <a:pt x="196" y="80"/>
                    </a:lnTo>
                    <a:lnTo>
                      <a:pt x="198" y="84"/>
                    </a:lnTo>
                    <a:lnTo>
                      <a:pt x="200" y="90"/>
                    </a:lnTo>
                    <a:lnTo>
                      <a:pt x="201" y="99"/>
                    </a:lnTo>
                    <a:lnTo>
                      <a:pt x="16" y="305"/>
                    </a:lnTo>
                  </a:path>
                </a:pathLst>
              </a:custGeom>
              <a:solidFill>
                <a:schemeClr val="bg1"/>
              </a:solidFill>
              <a:ln w="9525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81960" name="Arc 10"/>
              <p:cNvSpPr>
                <a:spLocks/>
              </p:cNvSpPr>
              <p:nvPr/>
            </p:nvSpPr>
            <p:spPr bwMode="auto">
              <a:xfrm rot="-1380000">
                <a:off x="4011" y="3348"/>
                <a:ext cx="132" cy="149"/>
              </a:xfrm>
              <a:custGeom>
                <a:avLst/>
                <a:gdLst>
                  <a:gd name="T0" fmla="*/ 0 w 21745"/>
                  <a:gd name="T1" fmla="*/ 0 h 21600"/>
                  <a:gd name="T2" fmla="*/ 0 w 21745"/>
                  <a:gd name="T3" fmla="*/ 0 h 21600"/>
                  <a:gd name="T4" fmla="*/ 0 w 21745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745"/>
                  <a:gd name="T10" fmla="*/ 0 h 21600"/>
                  <a:gd name="T11" fmla="*/ 21745 w 21745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745" h="21600" fill="none" extrusionOk="0">
                    <a:moveTo>
                      <a:pt x="0" y="0"/>
                    </a:moveTo>
                    <a:cubicBezTo>
                      <a:pt x="48" y="0"/>
                      <a:pt x="96" y="-1"/>
                      <a:pt x="145" y="0"/>
                    </a:cubicBezTo>
                    <a:cubicBezTo>
                      <a:pt x="12074" y="0"/>
                      <a:pt x="21745" y="9670"/>
                      <a:pt x="21745" y="21600"/>
                    </a:cubicBezTo>
                  </a:path>
                  <a:path w="21745" h="21600" stroke="0" extrusionOk="0">
                    <a:moveTo>
                      <a:pt x="0" y="0"/>
                    </a:moveTo>
                    <a:cubicBezTo>
                      <a:pt x="48" y="0"/>
                      <a:pt x="96" y="-1"/>
                      <a:pt x="145" y="0"/>
                    </a:cubicBezTo>
                    <a:cubicBezTo>
                      <a:pt x="12074" y="0"/>
                      <a:pt x="21745" y="9670"/>
                      <a:pt x="21745" y="21600"/>
                    </a:cubicBezTo>
                    <a:lnTo>
                      <a:pt x="145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81961" name="Line 11"/>
              <p:cNvSpPr>
                <a:spLocks noChangeShapeType="1"/>
              </p:cNvSpPr>
              <p:nvPr/>
            </p:nvSpPr>
            <p:spPr bwMode="auto">
              <a:xfrm>
                <a:off x="3979" y="3269"/>
                <a:ext cx="20" cy="40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1962" name="Oval 12"/>
              <p:cNvSpPr>
                <a:spLocks noChangeArrowheads="1"/>
              </p:cNvSpPr>
              <p:nvPr/>
            </p:nvSpPr>
            <p:spPr bwMode="auto">
              <a:xfrm rot="-3960000">
                <a:off x="4047" y="3351"/>
                <a:ext cx="71" cy="111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81963" name="Line 13"/>
              <p:cNvSpPr>
                <a:spLocks noChangeShapeType="1"/>
              </p:cNvSpPr>
              <p:nvPr/>
            </p:nvSpPr>
            <p:spPr bwMode="auto">
              <a:xfrm flipV="1">
                <a:off x="3999" y="3376"/>
                <a:ext cx="240" cy="3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sp>
        <p:nvSpPr>
          <p:cNvPr id="81924" name="Rectangle 14"/>
          <p:cNvSpPr>
            <a:spLocks noGrp="1" noChangeArrowheads="1"/>
          </p:cNvSpPr>
          <p:nvPr>
            <p:ph type="title"/>
          </p:nvPr>
        </p:nvSpPr>
        <p:spPr>
          <a:xfrm>
            <a:off x="685799" y="76200"/>
            <a:ext cx="8458201" cy="83820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Image mosaics: Many 2D views, one 3D object</a:t>
            </a:r>
          </a:p>
        </p:txBody>
      </p:sp>
      <p:sp>
        <p:nvSpPr>
          <p:cNvPr id="81925" name="Rectangle 15"/>
          <p:cNvSpPr>
            <a:spLocks noGrp="1" noChangeArrowheads="1"/>
          </p:cNvSpPr>
          <p:nvPr>
            <p:ph idx="1"/>
          </p:nvPr>
        </p:nvSpPr>
        <p:spPr>
          <a:xfrm>
            <a:off x="685800" y="5181600"/>
            <a:ext cx="7772400" cy="1524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The mosaic has a natural interpretation in 3D</a:t>
            </a:r>
          </a:p>
          <a:p>
            <a:pPr lvl="1">
              <a:lnSpc>
                <a:spcPct val="90000"/>
              </a:lnSpc>
            </a:pPr>
            <a:r>
              <a:rPr lang="en-US"/>
              <a:t>The images are reprojected onto a common plane</a:t>
            </a:r>
          </a:p>
          <a:p>
            <a:pPr lvl="1">
              <a:lnSpc>
                <a:spcPct val="90000"/>
              </a:lnSpc>
            </a:pPr>
            <a:r>
              <a:rPr lang="en-US"/>
              <a:t>The mosaic is formed on this plane</a:t>
            </a:r>
          </a:p>
          <a:p>
            <a:pPr lvl="1">
              <a:lnSpc>
                <a:spcPct val="90000"/>
              </a:lnSpc>
            </a:pPr>
            <a:r>
              <a:rPr lang="en-US"/>
              <a:t>Mosaic is a </a:t>
            </a:r>
            <a:r>
              <a:rPr lang="en-US" i="1"/>
              <a:t>synthetic wide-angle camera</a:t>
            </a:r>
          </a:p>
        </p:txBody>
      </p: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3124200" y="2286000"/>
            <a:ext cx="990600" cy="914400"/>
            <a:chOff x="1104" y="1104"/>
            <a:chExt cx="624" cy="576"/>
          </a:xfrm>
        </p:grpSpPr>
        <p:grpSp>
          <p:nvGrpSpPr>
            <p:cNvPr id="6" name="Group 17"/>
            <p:cNvGrpSpPr>
              <a:grpSpLocks/>
            </p:cNvGrpSpPr>
            <p:nvPr/>
          </p:nvGrpSpPr>
          <p:grpSpPr bwMode="auto">
            <a:xfrm rot="4164331">
              <a:off x="1178" y="1270"/>
              <a:ext cx="260" cy="408"/>
              <a:chOff x="3979" y="3269"/>
              <a:chExt cx="260" cy="408"/>
            </a:xfrm>
          </p:grpSpPr>
          <p:sp>
            <p:nvSpPr>
              <p:cNvPr id="81952" name="Freeform 18"/>
              <p:cNvSpPr>
                <a:spLocks/>
              </p:cNvSpPr>
              <p:nvPr/>
            </p:nvSpPr>
            <p:spPr bwMode="auto">
              <a:xfrm>
                <a:off x="3984" y="3371"/>
                <a:ext cx="180" cy="306"/>
              </a:xfrm>
              <a:custGeom>
                <a:avLst/>
                <a:gdLst>
                  <a:gd name="T0" fmla="*/ 12 w 202"/>
                  <a:gd name="T1" fmla="*/ 305 h 306"/>
                  <a:gd name="T2" fmla="*/ 0 w 202"/>
                  <a:gd name="T3" fmla="*/ 22 h 306"/>
                  <a:gd name="T4" fmla="*/ 7 w 202"/>
                  <a:gd name="T5" fmla="*/ 13 h 306"/>
                  <a:gd name="T6" fmla="*/ 12 w 202"/>
                  <a:gd name="T7" fmla="*/ 14 h 306"/>
                  <a:gd name="T8" fmla="*/ 17 w 202"/>
                  <a:gd name="T9" fmla="*/ 13 h 306"/>
                  <a:gd name="T10" fmla="*/ 18 w 202"/>
                  <a:gd name="T11" fmla="*/ 10 h 306"/>
                  <a:gd name="T12" fmla="*/ 21 w 202"/>
                  <a:gd name="T13" fmla="*/ 11 h 306"/>
                  <a:gd name="T14" fmla="*/ 25 w 202"/>
                  <a:gd name="T15" fmla="*/ 7 h 306"/>
                  <a:gd name="T16" fmla="*/ 29 w 202"/>
                  <a:gd name="T17" fmla="*/ 9 h 306"/>
                  <a:gd name="T18" fmla="*/ 33 w 202"/>
                  <a:gd name="T19" fmla="*/ 6 h 306"/>
                  <a:gd name="T20" fmla="*/ 37 w 202"/>
                  <a:gd name="T21" fmla="*/ 5 h 306"/>
                  <a:gd name="T22" fmla="*/ 41 w 202"/>
                  <a:gd name="T23" fmla="*/ 3 h 306"/>
                  <a:gd name="T24" fmla="*/ 45 w 202"/>
                  <a:gd name="T25" fmla="*/ 4 h 306"/>
                  <a:gd name="T26" fmla="*/ 49 w 202"/>
                  <a:gd name="T27" fmla="*/ 3 h 306"/>
                  <a:gd name="T28" fmla="*/ 53 w 202"/>
                  <a:gd name="T29" fmla="*/ 0 h 306"/>
                  <a:gd name="T30" fmla="*/ 59 w 202"/>
                  <a:gd name="T31" fmla="*/ 0 h 306"/>
                  <a:gd name="T32" fmla="*/ 63 w 202"/>
                  <a:gd name="T33" fmla="*/ 1 h 306"/>
                  <a:gd name="T34" fmla="*/ 66 w 202"/>
                  <a:gd name="T35" fmla="*/ 1 h 306"/>
                  <a:gd name="T36" fmla="*/ 69 w 202"/>
                  <a:gd name="T37" fmla="*/ 3 h 306"/>
                  <a:gd name="T38" fmla="*/ 73 w 202"/>
                  <a:gd name="T39" fmla="*/ 4 h 306"/>
                  <a:gd name="T40" fmla="*/ 78 w 202"/>
                  <a:gd name="T41" fmla="*/ 7 h 306"/>
                  <a:gd name="T42" fmla="*/ 82 w 202"/>
                  <a:gd name="T43" fmla="*/ 7 h 306"/>
                  <a:gd name="T44" fmla="*/ 88 w 202"/>
                  <a:gd name="T45" fmla="*/ 10 h 306"/>
                  <a:gd name="T46" fmla="*/ 91 w 202"/>
                  <a:gd name="T47" fmla="*/ 12 h 306"/>
                  <a:gd name="T48" fmla="*/ 96 w 202"/>
                  <a:gd name="T49" fmla="*/ 11 h 306"/>
                  <a:gd name="T50" fmla="*/ 99 w 202"/>
                  <a:gd name="T51" fmla="*/ 16 h 306"/>
                  <a:gd name="T52" fmla="*/ 104 w 202"/>
                  <a:gd name="T53" fmla="*/ 17 h 306"/>
                  <a:gd name="T54" fmla="*/ 107 w 202"/>
                  <a:gd name="T55" fmla="*/ 19 h 306"/>
                  <a:gd name="T56" fmla="*/ 111 w 202"/>
                  <a:gd name="T57" fmla="*/ 21 h 306"/>
                  <a:gd name="T58" fmla="*/ 113 w 202"/>
                  <a:gd name="T59" fmla="*/ 24 h 306"/>
                  <a:gd name="T60" fmla="*/ 116 w 202"/>
                  <a:gd name="T61" fmla="*/ 27 h 306"/>
                  <a:gd name="T62" fmla="*/ 120 w 202"/>
                  <a:gd name="T63" fmla="*/ 31 h 306"/>
                  <a:gd name="T64" fmla="*/ 121 w 202"/>
                  <a:gd name="T65" fmla="*/ 35 h 306"/>
                  <a:gd name="T66" fmla="*/ 124 w 202"/>
                  <a:gd name="T67" fmla="*/ 36 h 306"/>
                  <a:gd name="T68" fmla="*/ 127 w 202"/>
                  <a:gd name="T69" fmla="*/ 41 h 306"/>
                  <a:gd name="T70" fmla="*/ 129 w 202"/>
                  <a:gd name="T71" fmla="*/ 44 h 306"/>
                  <a:gd name="T72" fmla="*/ 134 w 202"/>
                  <a:gd name="T73" fmla="*/ 46 h 306"/>
                  <a:gd name="T74" fmla="*/ 136 w 202"/>
                  <a:gd name="T75" fmla="*/ 50 h 306"/>
                  <a:gd name="T76" fmla="*/ 140 w 202"/>
                  <a:gd name="T77" fmla="*/ 53 h 306"/>
                  <a:gd name="T78" fmla="*/ 142 w 202"/>
                  <a:gd name="T79" fmla="*/ 55 h 306"/>
                  <a:gd name="T80" fmla="*/ 144 w 202"/>
                  <a:gd name="T81" fmla="*/ 59 h 306"/>
                  <a:gd name="T82" fmla="*/ 147 w 202"/>
                  <a:gd name="T83" fmla="*/ 62 h 306"/>
                  <a:gd name="T84" fmla="*/ 148 w 202"/>
                  <a:gd name="T85" fmla="*/ 67 h 306"/>
                  <a:gd name="T86" fmla="*/ 150 w 202"/>
                  <a:gd name="T87" fmla="*/ 73 h 306"/>
                  <a:gd name="T88" fmla="*/ 152 w 202"/>
                  <a:gd name="T89" fmla="*/ 76 h 306"/>
                  <a:gd name="T90" fmla="*/ 156 w 202"/>
                  <a:gd name="T91" fmla="*/ 80 h 306"/>
                  <a:gd name="T92" fmla="*/ 157 w 202"/>
                  <a:gd name="T93" fmla="*/ 84 h 306"/>
                  <a:gd name="T94" fmla="*/ 159 w 202"/>
                  <a:gd name="T95" fmla="*/ 90 h 306"/>
                  <a:gd name="T96" fmla="*/ 160 w 202"/>
                  <a:gd name="T97" fmla="*/ 99 h 306"/>
                  <a:gd name="T98" fmla="*/ 12 w 202"/>
                  <a:gd name="T99" fmla="*/ 305 h 30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202"/>
                  <a:gd name="T151" fmla="*/ 0 h 306"/>
                  <a:gd name="T152" fmla="*/ 202 w 202"/>
                  <a:gd name="T153" fmla="*/ 306 h 30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202" h="306">
                    <a:moveTo>
                      <a:pt x="16" y="305"/>
                    </a:moveTo>
                    <a:lnTo>
                      <a:pt x="0" y="22"/>
                    </a:lnTo>
                    <a:lnTo>
                      <a:pt x="9" y="13"/>
                    </a:lnTo>
                    <a:lnTo>
                      <a:pt x="15" y="14"/>
                    </a:lnTo>
                    <a:lnTo>
                      <a:pt x="21" y="13"/>
                    </a:lnTo>
                    <a:lnTo>
                      <a:pt x="22" y="10"/>
                    </a:lnTo>
                    <a:lnTo>
                      <a:pt x="27" y="11"/>
                    </a:lnTo>
                    <a:lnTo>
                      <a:pt x="31" y="7"/>
                    </a:lnTo>
                    <a:lnTo>
                      <a:pt x="37" y="9"/>
                    </a:lnTo>
                    <a:lnTo>
                      <a:pt x="41" y="6"/>
                    </a:lnTo>
                    <a:lnTo>
                      <a:pt x="46" y="5"/>
                    </a:lnTo>
                    <a:lnTo>
                      <a:pt x="52" y="3"/>
                    </a:lnTo>
                    <a:lnTo>
                      <a:pt x="57" y="4"/>
                    </a:lnTo>
                    <a:lnTo>
                      <a:pt x="62" y="3"/>
                    </a:lnTo>
                    <a:lnTo>
                      <a:pt x="66" y="0"/>
                    </a:lnTo>
                    <a:lnTo>
                      <a:pt x="74" y="0"/>
                    </a:lnTo>
                    <a:lnTo>
                      <a:pt x="80" y="1"/>
                    </a:lnTo>
                    <a:lnTo>
                      <a:pt x="83" y="1"/>
                    </a:lnTo>
                    <a:lnTo>
                      <a:pt x="86" y="3"/>
                    </a:lnTo>
                    <a:lnTo>
                      <a:pt x="92" y="4"/>
                    </a:lnTo>
                    <a:lnTo>
                      <a:pt x="98" y="7"/>
                    </a:lnTo>
                    <a:lnTo>
                      <a:pt x="103" y="7"/>
                    </a:lnTo>
                    <a:lnTo>
                      <a:pt x="111" y="10"/>
                    </a:lnTo>
                    <a:lnTo>
                      <a:pt x="115" y="12"/>
                    </a:lnTo>
                    <a:lnTo>
                      <a:pt x="121" y="11"/>
                    </a:lnTo>
                    <a:lnTo>
                      <a:pt x="125" y="16"/>
                    </a:lnTo>
                    <a:lnTo>
                      <a:pt x="131" y="17"/>
                    </a:lnTo>
                    <a:lnTo>
                      <a:pt x="135" y="19"/>
                    </a:lnTo>
                    <a:lnTo>
                      <a:pt x="140" y="21"/>
                    </a:lnTo>
                    <a:lnTo>
                      <a:pt x="142" y="24"/>
                    </a:lnTo>
                    <a:lnTo>
                      <a:pt x="146" y="27"/>
                    </a:lnTo>
                    <a:lnTo>
                      <a:pt x="151" y="31"/>
                    </a:lnTo>
                    <a:lnTo>
                      <a:pt x="153" y="35"/>
                    </a:lnTo>
                    <a:lnTo>
                      <a:pt x="156" y="36"/>
                    </a:lnTo>
                    <a:lnTo>
                      <a:pt x="160" y="41"/>
                    </a:lnTo>
                    <a:lnTo>
                      <a:pt x="163" y="44"/>
                    </a:lnTo>
                    <a:lnTo>
                      <a:pt x="168" y="46"/>
                    </a:lnTo>
                    <a:lnTo>
                      <a:pt x="172" y="50"/>
                    </a:lnTo>
                    <a:lnTo>
                      <a:pt x="176" y="53"/>
                    </a:lnTo>
                    <a:lnTo>
                      <a:pt x="178" y="55"/>
                    </a:lnTo>
                    <a:lnTo>
                      <a:pt x="182" y="59"/>
                    </a:lnTo>
                    <a:lnTo>
                      <a:pt x="185" y="62"/>
                    </a:lnTo>
                    <a:lnTo>
                      <a:pt x="186" y="67"/>
                    </a:lnTo>
                    <a:lnTo>
                      <a:pt x="189" y="73"/>
                    </a:lnTo>
                    <a:lnTo>
                      <a:pt x="192" y="76"/>
                    </a:lnTo>
                    <a:lnTo>
                      <a:pt x="196" y="80"/>
                    </a:lnTo>
                    <a:lnTo>
                      <a:pt x="198" y="84"/>
                    </a:lnTo>
                    <a:lnTo>
                      <a:pt x="200" y="90"/>
                    </a:lnTo>
                    <a:lnTo>
                      <a:pt x="201" y="99"/>
                    </a:lnTo>
                    <a:lnTo>
                      <a:pt x="16" y="305"/>
                    </a:lnTo>
                  </a:path>
                </a:pathLst>
              </a:custGeom>
              <a:solidFill>
                <a:schemeClr val="bg1"/>
              </a:solidFill>
              <a:ln w="9525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81953" name="Arc 19"/>
              <p:cNvSpPr>
                <a:spLocks/>
              </p:cNvSpPr>
              <p:nvPr/>
            </p:nvSpPr>
            <p:spPr bwMode="auto">
              <a:xfrm rot="-1380000">
                <a:off x="4011" y="3348"/>
                <a:ext cx="132" cy="149"/>
              </a:xfrm>
              <a:custGeom>
                <a:avLst/>
                <a:gdLst>
                  <a:gd name="T0" fmla="*/ 0 w 21745"/>
                  <a:gd name="T1" fmla="*/ 0 h 21600"/>
                  <a:gd name="T2" fmla="*/ 0 w 21745"/>
                  <a:gd name="T3" fmla="*/ 0 h 21600"/>
                  <a:gd name="T4" fmla="*/ 0 w 21745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745"/>
                  <a:gd name="T10" fmla="*/ 0 h 21600"/>
                  <a:gd name="T11" fmla="*/ 21745 w 21745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745" h="21600" fill="none" extrusionOk="0">
                    <a:moveTo>
                      <a:pt x="0" y="0"/>
                    </a:moveTo>
                    <a:cubicBezTo>
                      <a:pt x="48" y="0"/>
                      <a:pt x="96" y="-1"/>
                      <a:pt x="145" y="0"/>
                    </a:cubicBezTo>
                    <a:cubicBezTo>
                      <a:pt x="12074" y="0"/>
                      <a:pt x="21745" y="9670"/>
                      <a:pt x="21745" y="21600"/>
                    </a:cubicBezTo>
                  </a:path>
                  <a:path w="21745" h="21600" stroke="0" extrusionOk="0">
                    <a:moveTo>
                      <a:pt x="0" y="0"/>
                    </a:moveTo>
                    <a:cubicBezTo>
                      <a:pt x="48" y="0"/>
                      <a:pt x="96" y="-1"/>
                      <a:pt x="145" y="0"/>
                    </a:cubicBezTo>
                    <a:cubicBezTo>
                      <a:pt x="12074" y="0"/>
                      <a:pt x="21745" y="9670"/>
                      <a:pt x="21745" y="21600"/>
                    </a:cubicBezTo>
                    <a:lnTo>
                      <a:pt x="145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81954" name="Line 20"/>
              <p:cNvSpPr>
                <a:spLocks noChangeShapeType="1"/>
              </p:cNvSpPr>
              <p:nvPr/>
            </p:nvSpPr>
            <p:spPr bwMode="auto">
              <a:xfrm>
                <a:off x="3979" y="3269"/>
                <a:ext cx="20" cy="40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1955" name="Oval 21"/>
              <p:cNvSpPr>
                <a:spLocks noChangeArrowheads="1"/>
              </p:cNvSpPr>
              <p:nvPr/>
            </p:nvSpPr>
            <p:spPr bwMode="auto">
              <a:xfrm rot="-3960000">
                <a:off x="4047" y="3351"/>
                <a:ext cx="71" cy="111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81956" name="Line 22"/>
              <p:cNvSpPr>
                <a:spLocks noChangeShapeType="1"/>
              </p:cNvSpPr>
              <p:nvPr/>
            </p:nvSpPr>
            <p:spPr bwMode="auto">
              <a:xfrm flipV="1">
                <a:off x="3999" y="3376"/>
                <a:ext cx="240" cy="3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81951" name="Line 23"/>
            <p:cNvSpPr>
              <a:spLocks noChangeShapeType="1"/>
            </p:cNvSpPr>
            <p:nvPr/>
          </p:nvSpPr>
          <p:spPr bwMode="auto">
            <a:xfrm>
              <a:off x="1680" y="1104"/>
              <a:ext cx="48" cy="5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" name="Group 24"/>
          <p:cNvGrpSpPr>
            <a:grpSpLocks/>
          </p:cNvGrpSpPr>
          <p:nvPr/>
        </p:nvGrpSpPr>
        <p:grpSpPr bwMode="auto">
          <a:xfrm rot="20250102" flipV="1">
            <a:off x="3321050" y="2393950"/>
            <a:ext cx="946150" cy="1143000"/>
            <a:chOff x="1180" y="816"/>
            <a:chExt cx="596" cy="720"/>
          </a:xfrm>
        </p:grpSpPr>
        <p:sp>
          <p:nvSpPr>
            <p:cNvPr id="81943" name="Line 25"/>
            <p:cNvSpPr>
              <a:spLocks noChangeShapeType="1"/>
            </p:cNvSpPr>
            <p:nvPr/>
          </p:nvSpPr>
          <p:spPr bwMode="auto">
            <a:xfrm>
              <a:off x="1392" y="816"/>
              <a:ext cx="384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8" name="Group 26"/>
            <p:cNvGrpSpPr>
              <a:grpSpLocks/>
            </p:cNvGrpSpPr>
            <p:nvPr/>
          </p:nvGrpSpPr>
          <p:grpSpPr bwMode="auto">
            <a:xfrm rot="2180804">
              <a:off x="1180" y="1128"/>
              <a:ext cx="260" cy="408"/>
              <a:chOff x="3979" y="3269"/>
              <a:chExt cx="260" cy="408"/>
            </a:xfrm>
          </p:grpSpPr>
          <p:sp>
            <p:nvSpPr>
              <p:cNvPr id="81945" name="Freeform 27"/>
              <p:cNvSpPr>
                <a:spLocks/>
              </p:cNvSpPr>
              <p:nvPr/>
            </p:nvSpPr>
            <p:spPr bwMode="auto">
              <a:xfrm>
                <a:off x="3984" y="3371"/>
                <a:ext cx="180" cy="306"/>
              </a:xfrm>
              <a:custGeom>
                <a:avLst/>
                <a:gdLst>
                  <a:gd name="T0" fmla="*/ 12 w 202"/>
                  <a:gd name="T1" fmla="*/ 305 h 306"/>
                  <a:gd name="T2" fmla="*/ 0 w 202"/>
                  <a:gd name="T3" fmla="*/ 22 h 306"/>
                  <a:gd name="T4" fmla="*/ 7 w 202"/>
                  <a:gd name="T5" fmla="*/ 13 h 306"/>
                  <a:gd name="T6" fmla="*/ 12 w 202"/>
                  <a:gd name="T7" fmla="*/ 14 h 306"/>
                  <a:gd name="T8" fmla="*/ 17 w 202"/>
                  <a:gd name="T9" fmla="*/ 13 h 306"/>
                  <a:gd name="T10" fmla="*/ 18 w 202"/>
                  <a:gd name="T11" fmla="*/ 10 h 306"/>
                  <a:gd name="T12" fmla="*/ 21 w 202"/>
                  <a:gd name="T13" fmla="*/ 11 h 306"/>
                  <a:gd name="T14" fmla="*/ 25 w 202"/>
                  <a:gd name="T15" fmla="*/ 7 h 306"/>
                  <a:gd name="T16" fmla="*/ 29 w 202"/>
                  <a:gd name="T17" fmla="*/ 9 h 306"/>
                  <a:gd name="T18" fmla="*/ 33 w 202"/>
                  <a:gd name="T19" fmla="*/ 6 h 306"/>
                  <a:gd name="T20" fmla="*/ 37 w 202"/>
                  <a:gd name="T21" fmla="*/ 5 h 306"/>
                  <a:gd name="T22" fmla="*/ 41 w 202"/>
                  <a:gd name="T23" fmla="*/ 3 h 306"/>
                  <a:gd name="T24" fmla="*/ 45 w 202"/>
                  <a:gd name="T25" fmla="*/ 4 h 306"/>
                  <a:gd name="T26" fmla="*/ 49 w 202"/>
                  <a:gd name="T27" fmla="*/ 3 h 306"/>
                  <a:gd name="T28" fmla="*/ 53 w 202"/>
                  <a:gd name="T29" fmla="*/ 0 h 306"/>
                  <a:gd name="T30" fmla="*/ 59 w 202"/>
                  <a:gd name="T31" fmla="*/ 0 h 306"/>
                  <a:gd name="T32" fmla="*/ 63 w 202"/>
                  <a:gd name="T33" fmla="*/ 1 h 306"/>
                  <a:gd name="T34" fmla="*/ 66 w 202"/>
                  <a:gd name="T35" fmla="*/ 1 h 306"/>
                  <a:gd name="T36" fmla="*/ 69 w 202"/>
                  <a:gd name="T37" fmla="*/ 3 h 306"/>
                  <a:gd name="T38" fmla="*/ 73 w 202"/>
                  <a:gd name="T39" fmla="*/ 4 h 306"/>
                  <a:gd name="T40" fmla="*/ 78 w 202"/>
                  <a:gd name="T41" fmla="*/ 7 h 306"/>
                  <a:gd name="T42" fmla="*/ 82 w 202"/>
                  <a:gd name="T43" fmla="*/ 7 h 306"/>
                  <a:gd name="T44" fmla="*/ 88 w 202"/>
                  <a:gd name="T45" fmla="*/ 10 h 306"/>
                  <a:gd name="T46" fmla="*/ 91 w 202"/>
                  <a:gd name="T47" fmla="*/ 12 h 306"/>
                  <a:gd name="T48" fmla="*/ 96 w 202"/>
                  <a:gd name="T49" fmla="*/ 11 h 306"/>
                  <a:gd name="T50" fmla="*/ 99 w 202"/>
                  <a:gd name="T51" fmla="*/ 16 h 306"/>
                  <a:gd name="T52" fmla="*/ 104 w 202"/>
                  <a:gd name="T53" fmla="*/ 17 h 306"/>
                  <a:gd name="T54" fmla="*/ 107 w 202"/>
                  <a:gd name="T55" fmla="*/ 19 h 306"/>
                  <a:gd name="T56" fmla="*/ 111 w 202"/>
                  <a:gd name="T57" fmla="*/ 21 h 306"/>
                  <a:gd name="T58" fmla="*/ 113 w 202"/>
                  <a:gd name="T59" fmla="*/ 24 h 306"/>
                  <a:gd name="T60" fmla="*/ 116 w 202"/>
                  <a:gd name="T61" fmla="*/ 27 h 306"/>
                  <a:gd name="T62" fmla="*/ 120 w 202"/>
                  <a:gd name="T63" fmla="*/ 31 h 306"/>
                  <a:gd name="T64" fmla="*/ 121 w 202"/>
                  <a:gd name="T65" fmla="*/ 35 h 306"/>
                  <a:gd name="T66" fmla="*/ 124 w 202"/>
                  <a:gd name="T67" fmla="*/ 36 h 306"/>
                  <a:gd name="T68" fmla="*/ 127 w 202"/>
                  <a:gd name="T69" fmla="*/ 41 h 306"/>
                  <a:gd name="T70" fmla="*/ 129 w 202"/>
                  <a:gd name="T71" fmla="*/ 44 h 306"/>
                  <a:gd name="T72" fmla="*/ 134 w 202"/>
                  <a:gd name="T73" fmla="*/ 46 h 306"/>
                  <a:gd name="T74" fmla="*/ 136 w 202"/>
                  <a:gd name="T75" fmla="*/ 50 h 306"/>
                  <a:gd name="T76" fmla="*/ 140 w 202"/>
                  <a:gd name="T77" fmla="*/ 53 h 306"/>
                  <a:gd name="T78" fmla="*/ 142 w 202"/>
                  <a:gd name="T79" fmla="*/ 55 h 306"/>
                  <a:gd name="T80" fmla="*/ 144 w 202"/>
                  <a:gd name="T81" fmla="*/ 59 h 306"/>
                  <a:gd name="T82" fmla="*/ 147 w 202"/>
                  <a:gd name="T83" fmla="*/ 62 h 306"/>
                  <a:gd name="T84" fmla="*/ 148 w 202"/>
                  <a:gd name="T85" fmla="*/ 67 h 306"/>
                  <a:gd name="T86" fmla="*/ 150 w 202"/>
                  <a:gd name="T87" fmla="*/ 73 h 306"/>
                  <a:gd name="T88" fmla="*/ 152 w 202"/>
                  <a:gd name="T89" fmla="*/ 76 h 306"/>
                  <a:gd name="T90" fmla="*/ 156 w 202"/>
                  <a:gd name="T91" fmla="*/ 80 h 306"/>
                  <a:gd name="T92" fmla="*/ 157 w 202"/>
                  <a:gd name="T93" fmla="*/ 84 h 306"/>
                  <a:gd name="T94" fmla="*/ 159 w 202"/>
                  <a:gd name="T95" fmla="*/ 90 h 306"/>
                  <a:gd name="T96" fmla="*/ 160 w 202"/>
                  <a:gd name="T97" fmla="*/ 99 h 306"/>
                  <a:gd name="T98" fmla="*/ 12 w 202"/>
                  <a:gd name="T99" fmla="*/ 305 h 30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202"/>
                  <a:gd name="T151" fmla="*/ 0 h 306"/>
                  <a:gd name="T152" fmla="*/ 202 w 202"/>
                  <a:gd name="T153" fmla="*/ 306 h 30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202" h="306">
                    <a:moveTo>
                      <a:pt x="16" y="305"/>
                    </a:moveTo>
                    <a:lnTo>
                      <a:pt x="0" y="22"/>
                    </a:lnTo>
                    <a:lnTo>
                      <a:pt x="9" y="13"/>
                    </a:lnTo>
                    <a:lnTo>
                      <a:pt x="15" y="14"/>
                    </a:lnTo>
                    <a:lnTo>
                      <a:pt x="21" y="13"/>
                    </a:lnTo>
                    <a:lnTo>
                      <a:pt x="22" y="10"/>
                    </a:lnTo>
                    <a:lnTo>
                      <a:pt x="27" y="11"/>
                    </a:lnTo>
                    <a:lnTo>
                      <a:pt x="31" y="7"/>
                    </a:lnTo>
                    <a:lnTo>
                      <a:pt x="37" y="9"/>
                    </a:lnTo>
                    <a:lnTo>
                      <a:pt x="41" y="6"/>
                    </a:lnTo>
                    <a:lnTo>
                      <a:pt x="46" y="5"/>
                    </a:lnTo>
                    <a:lnTo>
                      <a:pt x="52" y="3"/>
                    </a:lnTo>
                    <a:lnTo>
                      <a:pt x="57" y="4"/>
                    </a:lnTo>
                    <a:lnTo>
                      <a:pt x="62" y="3"/>
                    </a:lnTo>
                    <a:lnTo>
                      <a:pt x="66" y="0"/>
                    </a:lnTo>
                    <a:lnTo>
                      <a:pt x="74" y="0"/>
                    </a:lnTo>
                    <a:lnTo>
                      <a:pt x="80" y="1"/>
                    </a:lnTo>
                    <a:lnTo>
                      <a:pt x="83" y="1"/>
                    </a:lnTo>
                    <a:lnTo>
                      <a:pt x="86" y="3"/>
                    </a:lnTo>
                    <a:lnTo>
                      <a:pt x="92" y="4"/>
                    </a:lnTo>
                    <a:lnTo>
                      <a:pt x="98" y="7"/>
                    </a:lnTo>
                    <a:lnTo>
                      <a:pt x="103" y="7"/>
                    </a:lnTo>
                    <a:lnTo>
                      <a:pt x="111" y="10"/>
                    </a:lnTo>
                    <a:lnTo>
                      <a:pt x="115" y="12"/>
                    </a:lnTo>
                    <a:lnTo>
                      <a:pt x="121" y="11"/>
                    </a:lnTo>
                    <a:lnTo>
                      <a:pt x="125" y="16"/>
                    </a:lnTo>
                    <a:lnTo>
                      <a:pt x="131" y="17"/>
                    </a:lnTo>
                    <a:lnTo>
                      <a:pt x="135" y="19"/>
                    </a:lnTo>
                    <a:lnTo>
                      <a:pt x="140" y="21"/>
                    </a:lnTo>
                    <a:lnTo>
                      <a:pt x="142" y="24"/>
                    </a:lnTo>
                    <a:lnTo>
                      <a:pt x="146" y="27"/>
                    </a:lnTo>
                    <a:lnTo>
                      <a:pt x="151" y="31"/>
                    </a:lnTo>
                    <a:lnTo>
                      <a:pt x="153" y="35"/>
                    </a:lnTo>
                    <a:lnTo>
                      <a:pt x="156" y="36"/>
                    </a:lnTo>
                    <a:lnTo>
                      <a:pt x="160" y="41"/>
                    </a:lnTo>
                    <a:lnTo>
                      <a:pt x="163" y="44"/>
                    </a:lnTo>
                    <a:lnTo>
                      <a:pt x="168" y="46"/>
                    </a:lnTo>
                    <a:lnTo>
                      <a:pt x="172" y="50"/>
                    </a:lnTo>
                    <a:lnTo>
                      <a:pt x="176" y="53"/>
                    </a:lnTo>
                    <a:lnTo>
                      <a:pt x="178" y="55"/>
                    </a:lnTo>
                    <a:lnTo>
                      <a:pt x="182" y="59"/>
                    </a:lnTo>
                    <a:lnTo>
                      <a:pt x="185" y="62"/>
                    </a:lnTo>
                    <a:lnTo>
                      <a:pt x="186" y="67"/>
                    </a:lnTo>
                    <a:lnTo>
                      <a:pt x="189" y="73"/>
                    </a:lnTo>
                    <a:lnTo>
                      <a:pt x="192" y="76"/>
                    </a:lnTo>
                    <a:lnTo>
                      <a:pt x="196" y="80"/>
                    </a:lnTo>
                    <a:lnTo>
                      <a:pt x="198" y="84"/>
                    </a:lnTo>
                    <a:lnTo>
                      <a:pt x="200" y="90"/>
                    </a:lnTo>
                    <a:lnTo>
                      <a:pt x="201" y="99"/>
                    </a:lnTo>
                    <a:lnTo>
                      <a:pt x="16" y="305"/>
                    </a:lnTo>
                  </a:path>
                </a:pathLst>
              </a:custGeom>
              <a:solidFill>
                <a:schemeClr val="bg1"/>
              </a:solidFill>
              <a:ln w="9525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81946" name="Arc 28"/>
              <p:cNvSpPr>
                <a:spLocks/>
              </p:cNvSpPr>
              <p:nvPr/>
            </p:nvSpPr>
            <p:spPr bwMode="auto">
              <a:xfrm rot="-1380000">
                <a:off x="4011" y="3348"/>
                <a:ext cx="132" cy="149"/>
              </a:xfrm>
              <a:custGeom>
                <a:avLst/>
                <a:gdLst>
                  <a:gd name="T0" fmla="*/ 0 w 21745"/>
                  <a:gd name="T1" fmla="*/ 0 h 21600"/>
                  <a:gd name="T2" fmla="*/ 0 w 21745"/>
                  <a:gd name="T3" fmla="*/ 0 h 21600"/>
                  <a:gd name="T4" fmla="*/ 0 w 21745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745"/>
                  <a:gd name="T10" fmla="*/ 0 h 21600"/>
                  <a:gd name="T11" fmla="*/ 21745 w 21745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745" h="21600" fill="none" extrusionOk="0">
                    <a:moveTo>
                      <a:pt x="0" y="0"/>
                    </a:moveTo>
                    <a:cubicBezTo>
                      <a:pt x="48" y="0"/>
                      <a:pt x="96" y="-1"/>
                      <a:pt x="145" y="0"/>
                    </a:cubicBezTo>
                    <a:cubicBezTo>
                      <a:pt x="12074" y="0"/>
                      <a:pt x="21745" y="9670"/>
                      <a:pt x="21745" y="21600"/>
                    </a:cubicBezTo>
                  </a:path>
                  <a:path w="21745" h="21600" stroke="0" extrusionOk="0">
                    <a:moveTo>
                      <a:pt x="0" y="0"/>
                    </a:moveTo>
                    <a:cubicBezTo>
                      <a:pt x="48" y="0"/>
                      <a:pt x="96" y="-1"/>
                      <a:pt x="145" y="0"/>
                    </a:cubicBezTo>
                    <a:cubicBezTo>
                      <a:pt x="12074" y="0"/>
                      <a:pt x="21745" y="9670"/>
                      <a:pt x="21745" y="21600"/>
                    </a:cubicBezTo>
                    <a:lnTo>
                      <a:pt x="145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81947" name="Line 29"/>
              <p:cNvSpPr>
                <a:spLocks noChangeShapeType="1"/>
              </p:cNvSpPr>
              <p:nvPr/>
            </p:nvSpPr>
            <p:spPr bwMode="auto">
              <a:xfrm>
                <a:off x="3979" y="3269"/>
                <a:ext cx="20" cy="40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1948" name="Oval 30"/>
              <p:cNvSpPr>
                <a:spLocks noChangeArrowheads="1"/>
              </p:cNvSpPr>
              <p:nvPr/>
            </p:nvSpPr>
            <p:spPr bwMode="auto">
              <a:xfrm rot="-3960000">
                <a:off x="4047" y="3351"/>
                <a:ext cx="71" cy="111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81949" name="Line 31"/>
              <p:cNvSpPr>
                <a:spLocks noChangeShapeType="1"/>
              </p:cNvSpPr>
              <p:nvPr/>
            </p:nvSpPr>
            <p:spPr bwMode="auto">
              <a:xfrm flipV="1">
                <a:off x="3999" y="3376"/>
                <a:ext cx="240" cy="3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" name="Group 32"/>
          <p:cNvGrpSpPr>
            <a:grpSpLocks/>
          </p:cNvGrpSpPr>
          <p:nvPr/>
        </p:nvGrpSpPr>
        <p:grpSpPr bwMode="auto">
          <a:xfrm>
            <a:off x="3124200" y="1676400"/>
            <a:ext cx="2057400" cy="1905000"/>
            <a:chOff x="1968" y="1056"/>
            <a:chExt cx="1296" cy="1200"/>
          </a:xfrm>
        </p:grpSpPr>
        <p:sp>
          <p:nvSpPr>
            <p:cNvPr id="81940" name="Line 33"/>
            <p:cNvSpPr>
              <a:spLocks noChangeShapeType="1"/>
            </p:cNvSpPr>
            <p:nvPr/>
          </p:nvSpPr>
          <p:spPr bwMode="auto">
            <a:xfrm flipV="1">
              <a:off x="1968" y="1056"/>
              <a:ext cx="1296" cy="72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1941" name="Line 34"/>
            <p:cNvSpPr>
              <a:spLocks noChangeShapeType="1"/>
            </p:cNvSpPr>
            <p:nvPr/>
          </p:nvSpPr>
          <p:spPr bwMode="auto">
            <a:xfrm>
              <a:off x="1968" y="1776"/>
              <a:ext cx="1296" cy="48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1942" name="Line 35"/>
            <p:cNvSpPr>
              <a:spLocks noChangeShapeType="1"/>
            </p:cNvSpPr>
            <p:nvPr/>
          </p:nvSpPr>
          <p:spPr bwMode="auto">
            <a:xfrm>
              <a:off x="3236" y="1056"/>
              <a:ext cx="0" cy="1200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" name="Group 36"/>
          <p:cNvGrpSpPr>
            <a:grpSpLocks/>
          </p:cNvGrpSpPr>
          <p:nvPr/>
        </p:nvGrpSpPr>
        <p:grpSpPr bwMode="auto">
          <a:xfrm>
            <a:off x="3124200" y="990600"/>
            <a:ext cx="2057400" cy="1828800"/>
            <a:chOff x="1968" y="624"/>
            <a:chExt cx="1296" cy="1152"/>
          </a:xfrm>
        </p:grpSpPr>
        <p:sp>
          <p:nvSpPr>
            <p:cNvPr id="81937" name="Line 37"/>
            <p:cNvSpPr>
              <a:spLocks noChangeShapeType="1"/>
            </p:cNvSpPr>
            <p:nvPr/>
          </p:nvSpPr>
          <p:spPr bwMode="auto">
            <a:xfrm flipV="1">
              <a:off x="1968" y="1488"/>
              <a:ext cx="1296" cy="288"/>
            </a:xfrm>
            <a:prstGeom prst="line">
              <a:avLst/>
            </a:prstGeom>
            <a:noFill/>
            <a:ln w="12700">
              <a:solidFill>
                <a:srgbClr val="33CC33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1938" name="Line 38"/>
            <p:cNvSpPr>
              <a:spLocks noChangeShapeType="1"/>
            </p:cNvSpPr>
            <p:nvPr/>
          </p:nvSpPr>
          <p:spPr bwMode="auto">
            <a:xfrm flipV="1">
              <a:off x="1968" y="624"/>
              <a:ext cx="1296" cy="1152"/>
            </a:xfrm>
            <a:prstGeom prst="line">
              <a:avLst/>
            </a:prstGeom>
            <a:noFill/>
            <a:ln w="12700">
              <a:solidFill>
                <a:srgbClr val="33CC33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1939" name="Line 39"/>
            <p:cNvSpPr>
              <a:spLocks noChangeShapeType="1"/>
            </p:cNvSpPr>
            <p:nvPr/>
          </p:nvSpPr>
          <p:spPr bwMode="auto">
            <a:xfrm>
              <a:off x="3264" y="624"/>
              <a:ext cx="0" cy="864"/>
            </a:xfrm>
            <a:prstGeom prst="line">
              <a:avLst/>
            </a:prstGeom>
            <a:noFill/>
            <a:ln w="38100">
              <a:solidFill>
                <a:srgbClr val="33CC33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1" name="Group 40"/>
          <p:cNvGrpSpPr>
            <a:grpSpLocks/>
          </p:cNvGrpSpPr>
          <p:nvPr/>
        </p:nvGrpSpPr>
        <p:grpSpPr bwMode="auto">
          <a:xfrm>
            <a:off x="3124200" y="2438400"/>
            <a:ext cx="2057400" cy="2362200"/>
            <a:chOff x="1968" y="1536"/>
            <a:chExt cx="1296" cy="1488"/>
          </a:xfrm>
        </p:grpSpPr>
        <p:grpSp>
          <p:nvGrpSpPr>
            <p:cNvPr id="12" name="Group 41"/>
            <p:cNvGrpSpPr>
              <a:grpSpLocks/>
            </p:cNvGrpSpPr>
            <p:nvPr/>
          </p:nvGrpSpPr>
          <p:grpSpPr bwMode="auto">
            <a:xfrm>
              <a:off x="1968" y="1536"/>
              <a:ext cx="1296" cy="1488"/>
              <a:chOff x="1968" y="1536"/>
              <a:chExt cx="1296" cy="1488"/>
            </a:xfrm>
          </p:grpSpPr>
          <p:sp>
            <p:nvSpPr>
              <p:cNvPr id="81934" name="Line 42"/>
              <p:cNvSpPr>
                <a:spLocks noChangeShapeType="1"/>
              </p:cNvSpPr>
              <p:nvPr/>
            </p:nvSpPr>
            <p:spPr bwMode="auto">
              <a:xfrm flipV="1">
                <a:off x="1968" y="1536"/>
                <a:ext cx="1296" cy="24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1935" name="Line 43"/>
              <p:cNvSpPr>
                <a:spLocks noChangeShapeType="1"/>
              </p:cNvSpPr>
              <p:nvPr/>
            </p:nvSpPr>
            <p:spPr bwMode="auto">
              <a:xfrm>
                <a:off x="1968" y="1776"/>
                <a:ext cx="1296" cy="1248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1936" name="Line 44"/>
              <p:cNvSpPr>
                <a:spLocks noChangeShapeType="1"/>
              </p:cNvSpPr>
              <p:nvPr/>
            </p:nvSpPr>
            <p:spPr bwMode="auto">
              <a:xfrm>
                <a:off x="3264" y="1536"/>
                <a:ext cx="0" cy="148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81933" name="Line 45"/>
            <p:cNvSpPr>
              <a:spLocks noChangeShapeType="1"/>
            </p:cNvSpPr>
            <p:nvPr/>
          </p:nvSpPr>
          <p:spPr bwMode="auto">
            <a:xfrm>
              <a:off x="2640" y="1968"/>
              <a:ext cx="480" cy="14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7" name="TextBox 29"/>
          <p:cNvSpPr txBox="1">
            <a:spLocks noChangeArrowheads="1"/>
          </p:cNvSpPr>
          <p:nvPr/>
        </p:nvSpPr>
        <p:spPr bwMode="auto">
          <a:xfrm>
            <a:off x="0" y="6586423"/>
            <a:ext cx="255587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Steve Seitz</a:t>
            </a:r>
          </a:p>
        </p:txBody>
      </p:sp>
    </p:spTree>
    <p:extLst>
      <p:ext uri="{BB962C8B-B14F-4D97-AF65-F5344CB8AC3E}">
        <p14:creationId xmlns:p14="http://schemas.microsoft.com/office/powerpoint/2010/main" val="2148892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mute="1"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8134004" cy="838200"/>
          </a:xfrm>
        </p:spPr>
        <p:txBody>
          <a:bodyPr/>
          <a:lstStyle/>
          <a:p>
            <a:r>
              <a:rPr lang="en-US" sz="3200" dirty="0"/>
              <a:t>How to stitch together panorama (mosaic)?</a:t>
            </a:r>
          </a:p>
        </p:txBody>
      </p:sp>
      <p:sp>
        <p:nvSpPr>
          <p:cNvPr id="64409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914400"/>
            <a:ext cx="7859684" cy="5257800"/>
          </a:xfrm>
        </p:spPr>
        <p:txBody>
          <a:bodyPr/>
          <a:lstStyle/>
          <a:p>
            <a:r>
              <a:rPr lang="en-US" sz="2800" dirty="0"/>
              <a:t>Basic Procedure</a:t>
            </a:r>
          </a:p>
          <a:p>
            <a:pPr lvl="1"/>
            <a:r>
              <a:rPr lang="en-US" sz="2400" dirty="0"/>
              <a:t>Take a sequence of images from the same position</a:t>
            </a:r>
          </a:p>
          <a:p>
            <a:pPr lvl="2"/>
            <a:r>
              <a:rPr lang="en-US" sz="2000" dirty="0"/>
              <a:t>Rotate the camera about its optical center</a:t>
            </a:r>
          </a:p>
          <a:p>
            <a:pPr lvl="1"/>
            <a:r>
              <a:rPr lang="en-US" sz="2400" b="1" dirty="0">
                <a:solidFill>
                  <a:srgbClr val="0070C0"/>
                </a:solidFill>
              </a:rPr>
              <a:t>Compute the </a:t>
            </a:r>
            <a:r>
              <a:rPr lang="en-US" sz="2400" b="1" dirty="0" err="1">
                <a:solidFill>
                  <a:srgbClr val="0070C0"/>
                </a:solidFill>
              </a:rPr>
              <a:t>homography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/>
              <a:t>(transformation) between first and second image</a:t>
            </a:r>
          </a:p>
          <a:p>
            <a:pPr lvl="1"/>
            <a:r>
              <a:rPr lang="en-US" sz="2400" b="1" dirty="0">
                <a:solidFill>
                  <a:srgbClr val="00B050"/>
                </a:solidFill>
              </a:rPr>
              <a:t>Transform the second image </a:t>
            </a:r>
            <a:r>
              <a:rPr lang="en-US" sz="2400" b="1" dirty="0"/>
              <a:t>to overlap with the first</a:t>
            </a:r>
          </a:p>
          <a:p>
            <a:pPr lvl="1"/>
            <a:r>
              <a:rPr lang="en-US" sz="2400" dirty="0"/>
              <a:t>Blend the two together to create a mosaic</a:t>
            </a:r>
          </a:p>
          <a:p>
            <a:pPr lvl="1"/>
            <a:r>
              <a:rPr lang="en-US" sz="2400" dirty="0"/>
              <a:t>(If there are more images, repeat)</a:t>
            </a:r>
          </a:p>
          <a:p>
            <a:pPr lvl="1">
              <a:buNone/>
            </a:pPr>
            <a:endParaRPr lang="en-US" sz="2400" dirty="0"/>
          </a:p>
        </p:txBody>
      </p:sp>
      <p:sp>
        <p:nvSpPr>
          <p:cNvPr id="79876" name="TextBox 3"/>
          <p:cNvSpPr txBox="1">
            <a:spLocks noChangeArrowheads="1"/>
          </p:cNvSpPr>
          <p:nvPr/>
        </p:nvSpPr>
        <p:spPr bwMode="auto">
          <a:xfrm>
            <a:off x="0" y="6596390"/>
            <a:ext cx="255587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Steve Seitz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685800" y="2252749"/>
            <a:ext cx="7801495" cy="76477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31280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4099" grpId="0" build="p" bldLvl="2" autoUpdateAnimBg="0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Alignment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en-US" sz="2400" dirty="0"/>
              <a:t>We previously discussed how to match features across images, of the same or different objects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sz="2400" dirty="0"/>
              <a:t>Now let’s focus on the case of “two images of the same object”(e.g. x</a:t>
            </a:r>
            <a:r>
              <a:rPr lang="en-US" sz="2400" baseline="-25000" dirty="0"/>
              <a:t>i</a:t>
            </a:r>
            <a:r>
              <a:rPr lang="en-US" sz="2400" dirty="0"/>
              <a:t> and x</a:t>
            </a:r>
            <a:r>
              <a:rPr lang="en-US" sz="2400" baseline="-25000" dirty="0"/>
              <a:t>i</a:t>
            </a:r>
            <a:r>
              <a:rPr lang="en-US" sz="2400" dirty="0"/>
              <a:t>’) 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sz="2400" dirty="0"/>
              <a:t>What transformation relates x</a:t>
            </a:r>
            <a:r>
              <a:rPr lang="en-US" sz="2000" baseline="-25000" dirty="0"/>
              <a:t>i</a:t>
            </a:r>
            <a:r>
              <a:rPr lang="en-US" sz="2000" dirty="0"/>
              <a:t> and </a:t>
            </a:r>
            <a:r>
              <a:rPr lang="en-US" sz="2400" dirty="0"/>
              <a:t>x</a:t>
            </a:r>
            <a:r>
              <a:rPr lang="en-US" sz="2000" baseline="-25000" dirty="0"/>
              <a:t>i</a:t>
            </a:r>
            <a:r>
              <a:rPr lang="en-US" sz="2000" dirty="0"/>
              <a:t>’?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sz="2400" dirty="0"/>
              <a:t>In </a:t>
            </a:r>
            <a:r>
              <a:rPr lang="en-US" sz="2400" i="1" dirty="0"/>
              <a:t>alignment</a:t>
            </a:r>
            <a:r>
              <a:rPr lang="en-US" sz="2400" dirty="0"/>
              <a:t>, we will </a:t>
            </a:r>
            <a:r>
              <a:rPr lang="en-US" sz="2400" b="1" dirty="0"/>
              <a:t>fit the parameters of some transformation</a:t>
            </a:r>
            <a:r>
              <a:rPr lang="en-US" sz="2400" dirty="0"/>
              <a:t> according to a set of matching feature pairs (“correspondences”).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01393" y="4020018"/>
            <a:ext cx="4370387" cy="2784475"/>
            <a:chOff x="2341109" y="3721100"/>
            <a:chExt cx="4370387" cy="2784475"/>
          </a:xfrm>
        </p:grpSpPr>
        <p:grpSp>
          <p:nvGrpSpPr>
            <p:cNvPr id="4" name="Group 3"/>
            <p:cNvGrpSpPr/>
            <p:nvPr/>
          </p:nvGrpSpPr>
          <p:grpSpPr>
            <a:xfrm>
              <a:off x="2341109" y="4184650"/>
              <a:ext cx="4370387" cy="2320925"/>
              <a:chOff x="2341109" y="4184650"/>
              <a:chExt cx="4370387" cy="2320925"/>
            </a:xfrm>
          </p:grpSpPr>
          <p:grpSp>
            <p:nvGrpSpPr>
              <p:cNvPr id="2" name="Group 22"/>
              <p:cNvGrpSpPr>
                <a:grpSpLocks/>
              </p:cNvGrpSpPr>
              <p:nvPr/>
            </p:nvGrpSpPr>
            <p:grpSpPr bwMode="auto">
              <a:xfrm>
                <a:off x="2341109" y="4184650"/>
                <a:ext cx="4370387" cy="2320925"/>
                <a:chOff x="1276" y="2666"/>
                <a:chExt cx="3284" cy="1462"/>
              </a:xfrm>
            </p:grpSpPr>
            <p:sp>
              <p:nvSpPr>
                <p:cNvPr id="74761" name="Line 23"/>
                <p:cNvSpPr>
                  <a:spLocks noChangeShapeType="1"/>
                </p:cNvSpPr>
                <p:nvPr/>
              </p:nvSpPr>
              <p:spPr bwMode="auto">
                <a:xfrm flipV="1">
                  <a:off x="2860" y="3434"/>
                  <a:ext cx="57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4762" name="AutoShape 24">
                  <a:hlinkClick r:id="" action="ppaction://hlinkshowjump?jump=firstslide" highlightClick="1"/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76" y="2666"/>
                  <a:ext cx="1412" cy="1462"/>
                </a:xfrm>
                <a:prstGeom prst="actionButtonHome">
                  <a:avLst/>
                </a:prstGeom>
                <a:solidFill>
                  <a:srgbClr val="808080">
                    <a:alpha val="25098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74763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1941" y="2831"/>
                  <a:ext cx="75" cy="75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74764" name="Oval 26"/>
                <p:cNvSpPr>
                  <a:spLocks noChangeAspect="1" noChangeArrowheads="1"/>
                </p:cNvSpPr>
                <p:nvPr/>
              </p:nvSpPr>
              <p:spPr bwMode="auto">
                <a:xfrm>
                  <a:off x="2325" y="3866"/>
                  <a:ext cx="75" cy="75"/>
                </a:xfrm>
                <a:prstGeom prst="ellipse">
                  <a:avLst/>
                </a:prstGeom>
                <a:solidFill>
                  <a:srgbClr val="0000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74765" name="Oval 27"/>
                <p:cNvSpPr>
                  <a:spLocks noChangeAspect="1" noChangeArrowheads="1"/>
                </p:cNvSpPr>
                <p:nvPr/>
              </p:nvSpPr>
              <p:spPr bwMode="auto">
                <a:xfrm>
                  <a:off x="1872" y="3621"/>
                  <a:ext cx="75" cy="75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74766" name="Oval 28"/>
                <p:cNvSpPr>
                  <a:spLocks noChangeAspect="1" noChangeArrowheads="1"/>
                </p:cNvSpPr>
                <p:nvPr/>
              </p:nvSpPr>
              <p:spPr bwMode="auto">
                <a:xfrm>
                  <a:off x="1413" y="3360"/>
                  <a:ext cx="75" cy="75"/>
                </a:xfrm>
                <a:prstGeom prst="ellipse">
                  <a:avLst/>
                </a:prstGeom>
                <a:solidFill>
                  <a:srgbClr val="FF00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74767" name="Oval 29"/>
                <p:cNvSpPr>
                  <a:spLocks noChangeAspect="1" noChangeArrowheads="1"/>
                </p:cNvSpPr>
                <p:nvPr/>
              </p:nvSpPr>
              <p:spPr bwMode="auto">
                <a:xfrm>
                  <a:off x="2256" y="3168"/>
                  <a:ext cx="75" cy="75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74768" name="AutoShape 30">
                  <a:hlinkClick r:id="" action="ppaction://hlinkshowjump?jump=firstslide" highlightClick="1"/>
                </p:cNvPr>
                <p:cNvSpPr>
                  <a:spLocks noChangeArrowheads="1"/>
                </p:cNvSpPr>
                <p:nvPr/>
              </p:nvSpPr>
              <p:spPr bwMode="auto">
                <a:xfrm rot="1247942">
                  <a:off x="3628" y="2954"/>
                  <a:ext cx="932" cy="1126"/>
                </a:xfrm>
                <a:prstGeom prst="actionButtonHome">
                  <a:avLst/>
                </a:prstGeom>
                <a:solidFill>
                  <a:srgbClr val="808080">
                    <a:alpha val="25098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74769" name="Oval 31"/>
                <p:cNvSpPr>
                  <a:spLocks noChangeAspect="1" noChangeArrowheads="1"/>
                </p:cNvSpPr>
                <p:nvPr/>
              </p:nvSpPr>
              <p:spPr bwMode="auto">
                <a:xfrm>
                  <a:off x="4176" y="3168"/>
                  <a:ext cx="75" cy="75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74770" name="Oval 32"/>
                <p:cNvSpPr>
                  <a:spLocks noChangeAspect="1" noChangeArrowheads="1"/>
                </p:cNvSpPr>
                <p:nvPr/>
              </p:nvSpPr>
              <p:spPr bwMode="auto">
                <a:xfrm>
                  <a:off x="4176" y="3887"/>
                  <a:ext cx="75" cy="75"/>
                </a:xfrm>
                <a:prstGeom prst="ellipse">
                  <a:avLst/>
                </a:prstGeom>
                <a:solidFill>
                  <a:srgbClr val="0000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74771" name="Oval 33"/>
                <p:cNvSpPr>
                  <a:spLocks noChangeAspect="1" noChangeArrowheads="1"/>
                </p:cNvSpPr>
                <p:nvPr/>
              </p:nvSpPr>
              <p:spPr bwMode="auto">
                <a:xfrm>
                  <a:off x="3936" y="3621"/>
                  <a:ext cx="75" cy="75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74772" name="Oval 34"/>
                <p:cNvSpPr>
                  <a:spLocks noChangeAspect="1" noChangeArrowheads="1"/>
                </p:cNvSpPr>
                <p:nvPr/>
              </p:nvSpPr>
              <p:spPr bwMode="auto">
                <a:xfrm>
                  <a:off x="3744" y="3360"/>
                  <a:ext cx="75" cy="75"/>
                </a:xfrm>
                <a:prstGeom prst="ellipse">
                  <a:avLst/>
                </a:prstGeom>
                <a:solidFill>
                  <a:srgbClr val="FF00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74773" name="Oval 35"/>
                <p:cNvSpPr>
                  <a:spLocks noChangeAspect="1" noChangeArrowheads="1"/>
                </p:cNvSpPr>
                <p:nvPr/>
              </p:nvSpPr>
              <p:spPr bwMode="auto">
                <a:xfrm>
                  <a:off x="4293" y="3408"/>
                  <a:ext cx="75" cy="75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3" name="Text Box 36"/>
              <p:cNvSpPr txBox="1">
                <a:spLocks noChangeArrowheads="1"/>
              </p:cNvSpPr>
              <p:nvPr/>
            </p:nvSpPr>
            <p:spPr bwMode="auto">
              <a:xfrm>
                <a:off x="4632325" y="4926013"/>
                <a:ext cx="354013" cy="457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rPr>
                  <a:t>T</a:t>
                </a:r>
              </a:p>
            </p:txBody>
          </p:sp>
        </p:grpSp>
        <p:sp>
          <p:nvSpPr>
            <p:cNvPr id="64" name="Text Box 37"/>
            <p:cNvSpPr txBox="1">
              <a:spLocks noChangeArrowheads="1"/>
            </p:cNvSpPr>
            <p:nvPr/>
          </p:nvSpPr>
          <p:spPr bwMode="auto">
            <a:xfrm>
              <a:off x="3086100" y="3721100"/>
              <a:ext cx="376238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rPr>
                <a:t>x</a:t>
              </a:r>
              <a:r>
                <a:rPr kumimoji="0" lang="en-US" sz="2400" b="0" i="1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rPr>
                <a:t>i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6178550" y="4159250"/>
              <a:ext cx="417118" cy="457200"/>
              <a:chOff x="6178550" y="4159250"/>
              <a:chExt cx="417118" cy="457200"/>
            </a:xfrm>
          </p:grpSpPr>
          <p:sp>
            <p:nvSpPr>
              <p:cNvPr id="65" name="Text Box 38"/>
              <p:cNvSpPr txBox="1">
                <a:spLocks noChangeArrowheads="1"/>
              </p:cNvSpPr>
              <p:nvPr/>
            </p:nvSpPr>
            <p:spPr bwMode="auto">
              <a:xfrm>
                <a:off x="6178550" y="4159250"/>
                <a:ext cx="376238" cy="457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rPr>
                  <a:t>x</a:t>
                </a:r>
                <a:r>
                  <a:rPr kumimoji="0" lang="en-US" sz="2400" b="0" i="1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rPr>
                  <a:t>i</a:t>
                </a:r>
              </a:p>
            </p:txBody>
          </p:sp>
          <p:sp>
            <p:nvSpPr>
              <p:cNvPr id="66" name="Text Box 39"/>
              <p:cNvSpPr txBox="1">
                <a:spLocks noChangeArrowheads="1"/>
              </p:cNvSpPr>
              <p:nvPr/>
            </p:nvSpPr>
            <p:spPr bwMode="auto">
              <a:xfrm>
                <a:off x="6348018" y="4226947"/>
                <a:ext cx="247650" cy="3667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'</a:t>
                </a:r>
              </a:p>
            </p:txBody>
          </p:sp>
        </p:grpSp>
      </p:grpSp>
      <p:sp>
        <p:nvSpPr>
          <p:cNvPr id="26" name="TextBox 25"/>
          <p:cNvSpPr txBox="1"/>
          <p:nvPr/>
        </p:nvSpPr>
        <p:spPr>
          <a:xfrm>
            <a:off x="-1" y="6609979"/>
            <a:ext cx="3090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Kristen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Grauman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and Derek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Hoiem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25747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5" name="Picture 15" descr="wall.jpg"/>
          <p:cNvPicPr>
            <a:picLocks noChangeAspect="1"/>
          </p:cNvPicPr>
          <p:nvPr/>
        </p:nvPicPr>
        <p:blipFill>
          <a:blip r:embed="rId5" cstate="print"/>
          <a:srcRect l="49899" r="28003" b="47403"/>
          <a:stretch>
            <a:fillRect/>
          </a:stretch>
        </p:blipFill>
        <p:spPr bwMode="auto">
          <a:xfrm>
            <a:off x="4243388" y="1019175"/>
            <a:ext cx="2409825" cy="385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6" name="Picture 16" descr="wall.jpg"/>
          <p:cNvPicPr>
            <a:picLocks noChangeAspect="1"/>
          </p:cNvPicPr>
          <p:nvPr/>
        </p:nvPicPr>
        <p:blipFill>
          <a:blip r:embed="rId5" cstate="print"/>
          <a:srcRect l="27220" r="50101" b="47403"/>
          <a:stretch>
            <a:fillRect/>
          </a:stretch>
        </p:blipFill>
        <p:spPr bwMode="auto">
          <a:xfrm>
            <a:off x="1687513" y="1019175"/>
            <a:ext cx="2473325" cy="385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185738" y="1092200"/>
            <a:ext cx="3300412" cy="885825"/>
            <a:chOff x="185738" y="1092200"/>
            <a:chExt cx="3300205" cy="885613"/>
          </a:xfrm>
        </p:grpSpPr>
        <p:sp>
          <p:nvSpPr>
            <p:cNvPr id="19" name="Oval 18"/>
            <p:cNvSpPr/>
            <p:nvPr/>
          </p:nvSpPr>
          <p:spPr>
            <a:xfrm>
              <a:off x="3366888" y="1858779"/>
              <a:ext cx="119055" cy="119034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aphicFrame>
          <p:nvGraphicFramePr>
            <p:cNvPr id="19459" name="Object 5"/>
            <p:cNvGraphicFramePr>
              <a:graphicFrameLocks noChangeAspect="1"/>
            </p:cNvGraphicFramePr>
            <p:nvPr/>
          </p:nvGraphicFramePr>
          <p:xfrm>
            <a:off x="185738" y="1092200"/>
            <a:ext cx="1504950" cy="730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698" name="Equation" r:id="rId6" imgW="444114" imgH="215713" progId="Equation.3">
                    <p:embed/>
                  </p:oleObj>
                </mc:Choice>
                <mc:Fallback>
                  <p:oleObj name="Equation" r:id="rId6" imgW="444114" imgH="215713" progId="Equation.3">
                    <p:embed/>
                    <p:pic>
                      <p:nvPicPr>
                        <p:cNvPr id="19459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5738" y="1092200"/>
                          <a:ext cx="1504950" cy="7302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7" name="Straight Arrow Connector 26"/>
            <p:cNvCxnSpPr>
              <a:endCxn id="19" idx="1"/>
            </p:cNvCxnSpPr>
            <p:nvPr/>
          </p:nvCxnSpPr>
          <p:spPr>
            <a:xfrm>
              <a:off x="1504867" y="1530245"/>
              <a:ext cx="1879482" cy="345992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5083175" y="1055688"/>
            <a:ext cx="3246438" cy="958850"/>
            <a:chOff x="5083182" y="1055688"/>
            <a:chExt cx="3246431" cy="958638"/>
          </a:xfrm>
        </p:grpSpPr>
        <p:sp>
          <p:nvSpPr>
            <p:cNvPr id="20" name="Oval 19"/>
            <p:cNvSpPr/>
            <p:nvPr/>
          </p:nvSpPr>
          <p:spPr>
            <a:xfrm>
              <a:off x="5083182" y="1895289"/>
              <a:ext cx="119063" cy="119037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aphicFrame>
          <p:nvGraphicFramePr>
            <p:cNvPr id="19458" name="Object 4"/>
            <p:cNvGraphicFramePr>
              <a:graphicFrameLocks noChangeAspect="1"/>
            </p:cNvGraphicFramePr>
            <p:nvPr/>
          </p:nvGraphicFramePr>
          <p:xfrm>
            <a:off x="7054850" y="1055688"/>
            <a:ext cx="1274763" cy="619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699" name="Equation" r:id="rId8" imgW="444114" imgH="215713" progId="Equation.3">
                    <p:embed/>
                  </p:oleObj>
                </mc:Choice>
                <mc:Fallback>
                  <p:oleObj name="Equation" r:id="rId8" imgW="444114" imgH="215713" progId="Equation.3">
                    <p:embed/>
                    <p:pic>
                      <p:nvPicPr>
                        <p:cNvPr id="19458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54850" y="1055688"/>
                          <a:ext cx="1274763" cy="619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1" name="Straight Arrow Connector 30"/>
            <p:cNvCxnSpPr>
              <a:endCxn id="20" idx="5"/>
            </p:cNvCxnSpPr>
            <p:nvPr/>
          </p:nvCxnSpPr>
          <p:spPr>
            <a:xfrm rot="10800000" flipV="1">
              <a:off x="5184782" y="1347723"/>
              <a:ext cx="1906584" cy="649143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69" name="Rectangle 23"/>
          <p:cNvSpPr>
            <a:spLocks noChangeArrowheads="1"/>
          </p:cNvSpPr>
          <p:nvPr/>
        </p:nvSpPr>
        <p:spPr bwMode="auto">
          <a:xfrm>
            <a:off x="600075" y="4926013"/>
            <a:ext cx="8543925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compute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homography given pairs of corresponding points in the images, we need to set up an equation where the parameters of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are the unknowns…</a:t>
            </a:r>
          </a:p>
        </p:txBody>
      </p:sp>
      <p:sp>
        <p:nvSpPr>
          <p:cNvPr id="26" name="Oval 25"/>
          <p:cNvSpPr/>
          <p:nvPr/>
        </p:nvSpPr>
        <p:spPr>
          <a:xfrm>
            <a:off x="5338763" y="2041525"/>
            <a:ext cx="119062" cy="119063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19460" name="Object 6"/>
          <p:cNvGraphicFramePr>
            <a:graphicFrameLocks noChangeAspect="1"/>
          </p:cNvGraphicFramePr>
          <p:nvPr/>
        </p:nvGraphicFramePr>
        <p:xfrm>
          <a:off x="7237413" y="1968500"/>
          <a:ext cx="13462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700" name="Equation" r:id="rId10" imgW="469696" imgH="215806" progId="Equation.3">
                  <p:embed/>
                </p:oleObj>
              </mc:Choice>
              <mc:Fallback>
                <p:oleObj name="Equation" r:id="rId10" imgW="469696" imgH="215806" progId="Equation.3">
                  <p:embed/>
                  <p:pic>
                    <p:nvPicPr>
                      <p:cNvPr id="1946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7413" y="1968500"/>
                        <a:ext cx="1346200" cy="619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" name="Straight Arrow Connector 28"/>
          <p:cNvCxnSpPr>
            <a:endCxn id="26" idx="5"/>
          </p:cNvCxnSpPr>
          <p:nvPr/>
        </p:nvCxnSpPr>
        <p:spPr>
          <a:xfrm rot="10800000">
            <a:off x="5440363" y="2143125"/>
            <a:ext cx="1797050" cy="190500"/>
          </a:xfrm>
          <a:prstGeom prst="straightConnector1">
            <a:avLst/>
          </a:prstGeom>
          <a:ln w="38100">
            <a:solidFill>
              <a:srgbClr val="00206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461" name="Object 7"/>
          <p:cNvGraphicFramePr>
            <a:graphicFrameLocks noChangeAspect="1"/>
          </p:cNvGraphicFramePr>
          <p:nvPr/>
        </p:nvGraphicFramePr>
        <p:xfrm>
          <a:off x="122238" y="2189163"/>
          <a:ext cx="13462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701" name="Equation" r:id="rId12" imgW="469696" imgH="215806" progId="Equation.3">
                  <p:embed/>
                </p:oleObj>
              </mc:Choice>
              <mc:Fallback>
                <p:oleObj name="Equation" r:id="rId12" imgW="469696" imgH="215806" progId="Equation.3">
                  <p:embed/>
                  <p:pic>
                    <p:nvPicPr>
                      <p:cNvPr id="1946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238" y="2189163"/>
                        <a:ext cx="1346200" cy="619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Oval 34"/>
          <p:cNvSpPr/>
          <p:nvPr/>
        </p:nvSpPr>
        <p:spPr>
          <a:xfrm>
            <a:off x="3686175" y="1958975"/>
            <a:ext cx="119063" cy="119063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1468438" y="2151063"/>
            <a:ext cx="2300287" cy="373062"/>
          </a:xfrm>
          <a:prstGeom prst="straightConnector1">
            <a:avLst/>
          </a:prstGeom>
          <a:ln w="38100">
            <a:solidFill>
              <a:srgbClr val="00206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74" name="TextBox 41"/>
          <p:cNvSpPr txBox="1">
            <a:spLocks noChangeArrowheads="1"/>
          </p:cNvSpPr>
          <p:nvPr/>
        </p:nvSpPr>
        <p:spPr bwMode="auto">
          <a:xfrm rot="5400000">
            <a:off x="667544" y="3024981"/>
            <a:ext cx="584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…</a:t>
            </a:r>
          </a:p>
        </p:txBody>
      </p:sp>
      <p:sp>
        <p:nvSpPr>
          <p:cNvPr id="19475" name="TextBox 42"/>
          <p:cNvSpPr txBox="1">
            <a:spLocks noChangeArrowheads="1"/>
          </p:cNvSpPr>
          <p:nvPr/>
        </p:nvSpPr>
        <p:spPr bwMode="auto">
          <a:xfrm rot="5400000">
            <a:off x="7600157" y="2842419"/>
            <a:ext cx="5842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…</a:t>
            </a:r>
          </a:p>
        </p:txBody>
      </p:sp>
      <p:graphicFrame>
        <p:nvGraphicFramePr>
          <p:cNvPr id="19462" name="Object 8"/>
          <p:cNvGraphicFramePr>
            <a:graphicFrameLocks noChangeAspect="1"/>
          </p:cNvGraphicFramePr>
          <p:nvPr/>
        </p:nvGraphicFramePr>
        <p:xfrm>
          <a:off x="153988" y="3667125"/>
          <a:ext cx="1382712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702" name="Equation" r:id="rId14" imgW="482391" imgH="228501" progId="Equation.3">
                  <p:embed/>
                </p:oleObj>
              </mc:Choice>
              <mc:Fallback>
                <p:oleObj name="Equation" r:id="rId14" imgW="482391" imgH="228501" progId="Equation.3">
                  <p:embed/>
                  <p:pic>
                    <p:nvPicPr>
                      <p:cNvPr id="1946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988" y="3667125"/>
                        <a:ext cx="1382712" cy="654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3" name="Object 9"/>
          <p:cNvGraphicFramePr>
            <a:graphicFrameLocks noChangeAspect="1"/>
          </p:cNvGraphicFramePr>
          <p:nvPr/>
        </p:nvGraphicFramePr>
        <p:xfrm>
          <a:off x="7273925" y="3648075"/>
          <a:ext cx="1382713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703" name="Equation" r:id="rId16" imgW="482391" imgH="228501" progId="Equation.3">
                  <p:embed/>
                </p:oleObj>
              </mc:Choice>
              <mc:Fallback>
                <p:oleObj name="Equation" r:id="rId16" imgW="482391" imgH="228501" progId="Equation.3">
                  <p:embed/>
                  <p:pic>
                    <p:nvPicPr>
                      <p:cNvPr id="1946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3925" y="3648075"/>
                        <a:ext cx="1382713" cy="654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Oval 43"/>
          <p:cNvSpPr/>
          <p:nvPr/>
        </p:nvSpPr>
        <p:spPr>
          <a:xfrm>
            <a:off x="2928938" y="3684588"/>
            <a:ext cx="119062" cy="11906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4562475" y="3757613"/>
            <a:ext cx="119063" cy="11906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47" name="Straight Arrow Connector 46"/>
          <p:cNvCxnSpPr>
            <a:endCxn id="44" idx="2"/>
          </p:cNvCxnSpPr>
          <p:nvPr/>
        </p:nvCxnSpPr>
        <p:spPr>
          <a:xfrm flipV="1">
            <a:off x="1504950" y="3743325"/>
            <a:ext cx="1423988" cy="233363"/>
          </a:xfrm>
          <a:prstGeom prst="straightConnector1">
            <a:avLst/>
          </a:prstGeom>
          <a:ln w="38100">
            <a:solidFill>
              <a:srgbClr val="FFC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rot="10800000">
            <a:off x="4791075" y="3830638"/>
            <a:ext cx="2300288" cy="50800"/>
          </a:xfrm>
          <a:prstGeom prst="straightConnector1">
            <a:avLst/>
          </a:prstGeom>
          <a:ln w="38100">
            <a:solidFill>
              <a:srgbClr val="FFC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0" y="6604084"/>
            <a:ext cx="11063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Kristen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Grauman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Computing the </a:t>
            </a:r>
            <a:r>
              <a:rPr lang="en-US" dirty="0" err="1">
                <a:solidFill>
                  <a:srgbClr val="0070C0"/>
                </a:solidFill>
              </a:rPr>
              <a:t>homography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729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Computing the </a:t>
            </a:r>
            <a:r>
              <a:rPr lang="en-US" dirty="0" err="1">
                <a:solidFill>
                  <a:srgbClr val="0070C0"/>
                </a:solidFill>
              </a:rPr>
              <a:t>homography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66800"/>
            <a:ext cx="8001000" cy="947737"/>
          </a:xfrm>
        </p:spPr>
        <p:txBody>
          <a:bodyPr/>
          <a:lstStyle/>
          <a:p>
            <a:pPr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dirty="0"/>
              <a:t>Assume we have four matched points:                     How do we compute </a:t>
            </a:r>
            <a:r>
              <a:rPr lang="en-US" dirty="0" err="1"/>
              <a:t>homography</a:t>
            </a:r>
            <a:r>
              <a:rPr lang="en-US" dirty="0"/>
              <a:t> </a:t>
            </a:r>
            <a:r>
              <a:rPr lang="en-US" b="1" dirty="0"/>
              <a:t>H</a:t>
            </a:r>
            <a:r>
              <a:rPr lang="en-US" dirty="0"/>
              <a:t>?</a:t>
            </a:r>
          </a:p>
          <a:p>
            <a:pPr>
              <a:buFont typeface="Arial" charset="0"/>
              <a:buNone/>
              <a:defRPr/>
            </a:pPr>
            <a:endParaRPr lang="en-US" dirty="0"/>
          </a:p>
          <a:p>
            <a:pPr>
              <a:buFont typeface="Arial" charset="0"/>
              <a:buNone/>
              <a:defRPr/>
            </a:pPr>
            <a:endParaRPr lang="en-US" dirty="0"/>
          </a:p>
          <a:p>
            <a:pPr>
              <a:buFont typeface="Arial" charset="0"/>
              <a:buNone/>
              <a:defRPr/>
            </a:pPr>
            <a:endParaRPr lang="en-US" dirty="0"/>
          </a:p>
          <a:p>
            <a:pPr marL="514350" indent="-514350">
              <a:buFont typeface="Arial" charset="0"/>
              <a:buNone/>
              <a:defRPr/>
            </a:pPr>
            <a:endParaRPr lang="en-US" dirty="0"/>
          </a:p>
          <a:p>
            <a:pPr marL="514350" indent="-514350">
              <a:buFont typeface="+mj-lt"/>
              <a:buAutoNum type="arabicPeriod"/>
              <a:defRPr/>
            </a:pPr>
            <a:endParaRPr lang="en-US" dirty="0"/>
          </a:p>
          <a:p>
            <a:pPr marL="914400" lvl="1" indent="-514350">
              <a:buFont typeface="Calibri" pitchFamily="34" charset="0"/>
              <a:buChar char="–"/>
              <a:defRPr/>
            </a:pPr>
            <a:endParaRPr lang="en-US" dirty="0"/>
          </a:p>
        </p:txBody>
      </p:sp>
      <p:graphicFrame>
        <p:nvGraphicFramePr>
          <p:cNvPr id="1028" name="Object 4"/>
          <p:cNvGraphicFramePr>
            <a:graphicFrameLocks noChangeAspect="1"/>
          </p:cNvGraphicFramePr>
          <p:nvPr>
            <p:extLst/>
          </p:nvPr>
        </p:nvGraphicFramePr>
        <p:xfrm>
          <a:off x="2735263" y="2032461"/>
          <a:ext cx="970882" cy="10862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49" name="Equation" r:id="rId5" imgW="634680" imgH="711000" progId="Equation.3">
                  <p:embed/>
                </p:oleObj>
              </mc:Choice>
              <mc:Fallback>
                <p:oleObj name="Equation" r:id="rId5" imgW="634680" imgH="711000" progId="Equation.3">
                  <p:embed/>
                  <p:pic>
                    <p:nvPicPr>
                      <p:cNvPr id="10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5263" y="2032461"/>
                        <a:ext cx="970882" cy="108625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5"/>
          <p:cNvGraphicFramePr>
            <a:graphicFrameLocks noChangeAspect="1"/>
          </p:cNvGraphicFramePr>
          <p:nvPr>
            <p:extLst/>
          </p:nvPr>
        </p:nvGraphicFramePr>
        <p:xfrm>
          <a:off x="3895667" y="2031163"/>
          <a:ext cx="1740470" cy="10960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50" name="Equation" r:id="rId7" imgW="1129810" imgH="710891" progId="Equation.3">
                  <p:embed/>
                </p:oleObj>
              </mc:Choice>
              <mc:Fallback>
                <p:oleObj name="Equation" r:id="rId7" imgW="1129810" imgH="710891" progId="Equation.3">
                  <p:embed/>
                  <p:pic>
                    <p:nvPicPr>
                      <p:cNvPr id="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5667" y="2031163"/>
                        <a:ext cx="1740470" cy="109607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>
            <p:extLst/>
          </p:nvPr>
        </p:nvGraphicFramePr>
        <p:xfrm>
          <a:off x="7428676" y="1096973"/>
          <a:ext cx="800909" cy="2987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51" name="Equation" r:id="rId9" imgW="558800" imgH="2082800" progId="Equation.3">
                  <p:embed/>
                </p:oleObj>
              </mc:Choice>
              <mc:Fallback>
                <p:oleObj name="Equation" r:id="rId9" imgW="558800" imgH="2082800" progId="Equation.3">
                  <p:embed/>
                  <p:pic>
                    <p:nvPicPr>
                      <p:cNvPr id="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8676" y="1096973"/>
                        <a:ext cx="800909" cy="29871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6595515"/>
            <a:ext cx="29129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Derek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Hoiem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Kristen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Grauman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63265" y="2377165"/>
            <a:ext cx="13814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p’=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44357" y="5089422"/>
            <a:ext cx="5134264" cy="1248430"/>
            <a:chOff x="393700" y="4894262"/>
            <a:chExt cx="6640513" cy="1614684"/>
          </a:xfrm>
        </p:grpSpPr>
        <p:graphicFrame>
          <p:nvGraphicFramePr>
            <p:cNvPr id="1027" name="Object 3"/>
            <p:cNvGraphicFramePr>
              <a:graphicFrameLocks noChangeAspect="1"/>
            </p:cNvGraphicFramePr>
            <p:nvPr>
              <p:extLst/>
            </p:nvPr>
          </p:nvGraphicFramePr>
          <p:xfrm>
            <a:off x="393700" y="5551688"/>
            <a:ext cx="6640513" cy="9572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752" name="Equation" r:id="rId11" imgW="3174840" imgH="457200" progId="Equation.3">
                    <p:embed/>
                  </p:oleObj>
                </mc:Choice>
                <mc:Fallback>
                  <p:oleObj name="Equation" r:id="rId11" imgW="3174840" imgH="457200" progId="Equation.3">
                    <p:embed/>
                    <p:pic>
                      <p:nvPicPr>
                        <p:cNvPr id="1027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700" y="5551688"/>
                          <a:ext cx="6640513" cy="95725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455610" y="4894262"/>
              <a:ext cx="402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</a:t>
              </a:r>
              <a:endPara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656946" y="5441868"/>
              <a:ext cx="346405" cy="976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3103563" y="3122612"/>
            <a:ext cx="2519362" cy="1146175"/>
            <a:chOff x="3211664" y="3570984"/>
            <a:chExt cx="3258473" cy="1482430"/>
          </a:xfrm>
        </p:grpSpPr>
        <p:graphicFrame>
          <p:nvGraphicFramePr>
            <p:cNvPr id="12" name="Object 2"/>
            <p:cNvGraphicFramePr>
              <a:graphicFrameLocks noChangeAspect="1"/>
            </p:cNvGraphicFramePr>
            <p:nvPr>
              <p:extLst/>
            </p:nvPr>
          </p:nvGraphicFramePr>
          <p:xfrm>
            <a:off x="3211664" y="3570984"/>
            <a:ext cx="3258473" cy="14824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753" name="Equation" r:id="rId13" imgW="1536700" imgH="698500" progId="Equation.3">
                    <p:embed/>
                  </p:oleObj>
                </mc:Choice>
                <mc:Fallback>
                  <p:oleObj name="Equation" r:id="rId13" imgW="1536700" imgH="698500" progId="Equation.3">
                    <p:embed/>
                    <p:pic>
                      <p:nvPicPr>
                        <p:cNvPr id="12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1664" y="3570984"/>
                          <a:ext cx="3258473" cy="148243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5"/>
            <p:cNvGraphicFramePr>
              <a:graphicFrameLocks noChangeAspect="1"/>
            </p:cNvGraphicFramePr>
            <p:nvPr>
              <p:extLst/>
            </p:nvPr>
          </p:nvGraphicFramePr>
          <p:xfrm>
            <a:off x="4221135" y="3605127"/>
            <a:ext cx="1719263" cy="14176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754" name="Equation" r:id="rId15" imgW="863280" imgH="711000" progId="Equation.3">
                    <p:embed/>
                  </p:oleObj>
                </mc:Choice>
                <mc:Fallback>
                  <p:oleObj name="Equation" r:id="rId15" imgW="863280" imgH="711000" progId="Equation.3">
                    <p:embed/>
                    <p:pic>
                      <p:nvPicPr>
                        <p:cNvPr id="13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1135" y="3605127"/>
                          <a:ext cx="1719263" cy="1417637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" name="TextBox 7"/>
          <p:cNvSpPr txBox="1"/>
          <p:nvPr/>
        </p:nvSpPr>
        <p:spPr>
          <a:xfrm>
            <a:off x="5073655" y="6601146"/>
            <a:ext cx="40703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50" dirty="0">
                <a:solidFill>
                  <a:srgbClr val="000000"/>
                </a:solidFill>
              </a:rPr>
              <a:t>Derivation: </a:t>
            </a:r>
            <a:r>
              <a:rPr lang="en-US" sz="1050" dirty="0">
                <a:solidFill>
                  <a:srgbClr val="000000"/>
                </a:solidFill>
                <a:hlinkClick r:id="rId17"/>
              </a:rPr>
              <a:t>http://www.cse.psu.edu/~rtc12/CSE486/lecture16.pdf</a:t>
            </a:r>
            <a:r>
              <a:rPr lang="en-US" sz="1050" dirty="0">
                <a:solidFill>
                  <a:srgbClr val="000000"/>
                </a:solidFill>
              </a:rPr>
              <a:t>  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385629" y="4328220"/>
            <a:ext cx="840923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3847944" y="4438962"/>
            <a:ext cx="48654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Can set scale factor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</a:t>
            </a:r>
            <a:r>
              <a:rPr kumimoji="0" lang="en-US" sz="18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9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= 1.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So, there are 8 unknowns.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Need at least 8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eqs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but the more the better…</a:t>
            </a:r>
          </a:p>
        </p:txBody>
      </p:sp>
      <p:graphicFrame>
        <p:nvGraphicFramePr>
          <p:cNvPr id="26" name="Object 2"/>
          <p:cNvGraphicFramePr>
            <a:graphicFrameLocks noChangeAspect="1"/>
          </p:cNvGraphicFramePr>
          <p:nvPr>
            <p:extLst/>
          </p:nvPr>
        </p:nvGraphicFramePr>
        <p:xfrm>
          <a:off x="5812447" y="1985168"/>
          <a:ext cx="769937" cy="116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55" name="Equation" r:id="rId18" imgW="469800" imgH="711000" progId="Equation.3">
                  <p:embed/>
                </p:oleObj>
              </mc:Choice>
              <mc:Fallback>
                <p:oleObj name="Equation" r:id="rId18" imgW="469800" imgH="711000" progId="Equation.3">
                  <p:embed/>
                  <p:pic>
                    <p:nvPicPr>
                      <p:cNvPr id="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2447" y="1985168"/>
                        <a:ext cx="769937" cy="1166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81597C5B-C074-4BE2-819E-397C82CCCA96}"/>
              </a:ext>
            </a:extLst>
          </p:cNvPr>
          <p:cNvSpPr txBox="1"/>
          <p:nvPr/>
        </p:nvSpPr>
        <p:spPr>
          <a:xfrm>
            <a:off x="7108827" y="572527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29741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21" grpId="0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799" y="76200"/>
            <a:ext cx="8125691" cy="838200"/>
          </a:xfrm>
        </p:spPr>
        <p:txBody>
          <a:bodyPr/>
          <a:lstStyle/>
          <a:p>
            <a:r>
              <a:rPr lang="en-US" sz="3200" dirty="0"/>
              <a:t>How to stitch together panorama (mosaic)?</a:t>
            </a:r>
          </a:p>
        </p:txBody>
      </p:sp>
      <p:sp>
        <p:nvSpPr>
          <p:cNvPr id="644099" name="Rectangle 3"/>
          <p:cNvSpPr>
            <a:spLocks noGrp="1" noChangeArrowheads="1"/>
          </p:cNvSpPr>
          <p:nvPr>
            <p:ph idx="1"/>
          </p:nvPr>
        </p:nvSpPr>
        <p:spPr>
          <a:xfrm>
            <a:off x="685799" y="914400"/>
            <a:ext cx="7851371" cy="5257800"/>
          </a:xfrm>
        </p:spPr>
        <p:txBody>
          <a:bodyPr/>
          <a:lstStyle/>
          <a:p>
            <a:r>
              <a:rPr lang="en-US" sz="2800" dirty="0"/>
              <a:t>Basic Procedure</a:t>
            </a:r>
          </a:p>
          <a:p>
            <a:pPr lvl="1"/>
            <a:r>
              <a:rPr lang="en-US" sz="2400" dirty="0"/>
              <a:t>Take a sequence of images from the same position</a:t>
            </a:r>
          </a:p>
          <a:p>
            <a:pPr lvl="2"/>
            <a:r>
              <a:rPr lang="en-US" sz="2000" dirty="0"/>
              <a:t>Rotate the camera about its optical center</a:t>
            </a:r>
          </a:p>
          <a:p>
            <a:pPr lvl="1"/>
            <a:r>
              <a:rPr lang="en-US" sz="2400" b="1" dirty="0">
                <a:solidFill>
                  <a:srgbClr val="0070C0"/>
                </a:solidFill>
              </a:rPr>
              <a:t>Compute the </a:t>
            </a:r>
            <a:r>
              <a:rPr lang="en-US" sz="2400" b="1" dirty="0" err="1">
                <a:solidFill>
                  <a:srgbClr val="0070C0"/>
                </a:solidFill>
              </a:rPr>
              <a:t>homography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/>
              <a:t>(transformation) between first and second image</a:t>
            </a:r>
          </a:p>
          <a:p>
            <a:pPr lvl="1"/>
            <a:r>
              <a:rPr lang="en-US" sz="2400" b="1" dirty="0">
                <a:solidFill>
                  <a:srgbClr val="00B050"/>
                </a:solidFill>
              </a:rPr>
              <a:t>Transform the second image </a:t>
            </a:r>
            <a:r>
              <a:rPr lang="en-US" sz="2400" b="1" dirty="0"/>
              <a:t>to overlap with the first</a:t>
            </a:r>
          </a:p>
          <a:p>
            <a:pPr lvl="1"/>
            <a:r>
              <a:rPr lang="en-US" sz="2400" dirty="0"/>
              <a:t>Blend the two together to create a mosaic</a:t>
            </a:r>
          </a:p>
          <a:p>
            <a:pPr lvl="1"/>
            <a:r>
              <a:rPr lang="en-US" sz="2400" dirty="0"/>
              <a:t>(If there are more images, repeat)</a:t>
            </a:r>
          </a:p>
          <a:p>
            <a:pPr lvl="1">
              <a:buNone/>
            </a:pPr>
            <a:endParaRPr lang="en-US" sz="2400" dirty="0"/>
          </a:p>
        </p:txBody>
      </p:sp>
      <p:sp>
        <p:nvSpPr>
          <p:cNvPr id="79876" name="TextBox 3"/>
          <p:cNvSpPr txBox="1">
            <a:spLocks noChangeArrowheads="1"/>
          </p:cNvSpPr>
          <p:nvPr/>
        </p:nvSpPr>
        <p:spPr bwMode="auto">
          <a:xfrm>
            <a:off x="0" y="6596390"/>
            <a:ext cx="255587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Steve Seitz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685800" y="3067395"/>
            <a:ext cx="7801495" cy="76477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11240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5776913" y="4926013"/>
            <a:ext cx="3321050" cy="2300287"/>
            <a:chOff x="482544" y="1603350"/>
            <a:chExt cx="3321204" cy="2300319"/>
          </a:xfrm>
        </p:grpSpPr>
        <p:graphicFrame>
          <p:nvGraphicFramePr>
            <p:cNvPr id="18434" name="Object 2"/>
            <p:cNvGraphicFramePr>
              <a:graphicFrameLocks noChangeAspect="1"/>
            </p:cNvGraphicFramePr>
            <p:nvPr/>
          </p:nvGraphicFramePr>
          <p:xfrm>
            <a:off x="482544" y="1603350"/>
            <a:ext cx="3209265" cy="16180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706" name="Equation" r:id="rId5" imgW="1485255" imgH="583947" progId="Equation.3">
                    <p:embed/>
                  </p:oleObj>
                </mc:Choice>
                <mc:Fallback>
                  <p:oleObj name="Equation" r:id="rId5" imgW="1485255" imgH="583947" progId="Equation.3">
                    <p:embed/>
                    <p:pic>
                      <p:nvPicPr>
                        <p:cNvPr id="18434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2544" y="1603350"/>
                          <a:ext cx="3209265" cy="161801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47" name="Text Box 20"/>
            <p:cNvSpPr txBox="1">
              <a:spLocks noChangeArrowheads="1"/>
            </p:cNvSpPr>
            <p:nvPr/>
          </p:nvSpPr>
          <p:spPr bwMode="auto">
            <a:xfrm>
              <a:off x="2236647" y="3117852"/>
              <a:ext cx="582729" cy="7858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rPr>
                <a:t>H</a:t>
              </a:r>
            </a:p>
          </p:txBody>
        </p:sp>
        <p:sp>
          <p:nvSpPr>
            <p:cNvPr id="18448" name="Text Box 21"/>
            <p:cNvSpPr txBox="1">
              <a:spLocks noChangeArrowheads="1"/>
            </p:cNvSpPr>
            <p:nvPr/>
          </p:nvSpPr>
          <p:spPr bwMode="auto">
            <a:xfrm>
              <a:off x="3221019" y="3044826"/>
              <a:ext cx="582729" cy="7858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rPr>
                <a:t>p</a:t>
              </a:r>
            </a:p>
          </p:txBody>
        </p:sp>
        <p:sp>
          <p:nvSpPr>
            <p:cNvPr id="18449" name="Text Box 22"/>
            <p:cNvSpPr txBox="1">
              <a:spLocks noChangeArrowheads="1"/>
            </p:cNvSpPr>
            <p:nvPr/>
          </p:nvSpPr>
          <p:spPr bwMode="auto">
            <a:xfrm>
              <a:off x="680065" y="3100383"/>
              <a:ext cx="642278" cy="7858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rPr>
                <a:t>p’</a:t>
              </a: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rPr>
                <a:t>  </a:t>
              </a:r>
            </a:p>
          </p:txBody>
        </p:sp>
      </p:grpSp>
      <p:pic>
        <p:nvPicPr>
          <p:cNvPr id="18440" name="Picture 15" descr="wall.jpg"/>
          <p:cNvPicPr>
            <a:picLocks noChangeAspect="1"/>
          </p:cNvPicPr>
          <p:nvPr/>
        </p:nvPicPr>
        <p:blipFill>
          <a:blip r:embed="rId7" cstate="print"/>
          <a:srcRect l="49899" r="28003" b="47403"/>
          <a:stretch>
            <a:fillRect/>
          </a:stretch>
        </p:blipFill>
        <p:spPr bwMode="auto">
          <a:xfrm>
            <a:off x="4243388" y="1019175"/>
            <a:ext cx="2409825" cy="385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1" name="Picture 16" descr="wall.jpg"/>
          <p:cNvPicPr>
            <a:picLocks noChangeAspect="1"/>
          </p:cNvPicPr>
          <p:nvPr/>
        </p:nvPicPr>
        <p:blipFill>
          <a:blip r:embed="rId7" cstate="print"/>
          <a:srcRect l="27220" r="50101" b="47403"/>
          <a:stretch>
            <a:fillRect/>
          </a:stretch>
        </p:blipFill>
        <p:spPr bwMode="auto">
          <a:xfrm>
            <a:off x="1687513" y="1019175"/>
            <a:ext cx="2473325" cy="385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Oval 18"/>
          <p:cNvSpPr/>
          <p:nvPr/>
        </p:nvSpPr>
        <p:spPr>
          <a:xfrm>
            <a:off x="3367088" y="1858963"/>
            <a:ext cx="119062" cy="11906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5083175" y="1895475"/>
            <a:ext cx="119063" cy="11906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2" name="Object 4"/>
          <p:cNvGraphicFramePr>
            <a:graphicFrameLocks noChangeAspect="1"/>
          </p:cNvGraphicFramePr>
          <p:nvPr/>
        </p:nvGraphicFramePr>
        <p:xfrm>
          <a:off x="6872288" y="1055688"/>
          <a:ext cx="1928812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07" name="Equation" r:id="rId8" imgW="914400" imgH="381000" progId="Equation.3">
                  <p:embed/>
                </p:oleObj>
              </mc:Choice>
              <mc:Fallback>
                <p:oleObj name="Equation" r:id="rId8" imgW="914400" imgH="381000" progId="Equation.3">
                  <p:embed/>
                  <p:pic>
                    <p:nvPicPr>
                      <p:cNvPr id="2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2288" y="1055688"/>
                        <a:ext cx="1928812" cy="803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5"/>
          <p:cNvGraphicFramePr>
            <a:graphicFrameLocks noChangeAspect="1"/>
          </p:cNvGraphicFramePr>
          <p:nvPr/>
        </p:nvGraphicFramePr>
        <p:xfrm>
          <a:off x="7091363" y="2043113"/>
          <a:ext cx="15652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08" name="Equation" r:id="rId10" imgW="545626" imgH="215713" progId="Equation.3">
                  <p:embed/>
                </p:oleObj>
              </mc:Choice>
              <mc:Fallback>
                <p:oleObj name="Equation" r:id="rId10" imgW="545626" imgH="215713" progId="Equation.3">
                  <p:embed/>
                  <p:pic>
                    <p:nvPicPr>
                      <p:cNvPr id="2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1363" y="2043113"/>
                        <a:ext cx="1565275" cy="619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7"/>
          <p:cNvGraphicFramePr>
            <a:graphicFrameLocks noChangeAspect="1"/>
          </p:cNvGraphicFramePr>
          <p:nvPr/>
        </p:nvGraphicFramePr>
        <p:xfrm>
          <a:off x="336550" y="1092200"/>
          <a:ext cx="1203325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09" name="Equation" r:id="rId12" imgW="355292" imgH="215713" progId="Equation.3">
                  <p:embed/>
                </p:oleObj>
              </mc:Choice>
              <mc:Fallback>
                <p:oleObj name="Equation" r:id="rId12" imgW="355292" imgH="215713" progId="Equation.3">
                  <p:embed/>
                  <p:pic>
                    <p:nvPicPr>
                      <p:cNvPr id="2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550" y="1092200"/>
                        <a:ext cx="1203325" cy="730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Straight Arrow Connector 26"/>
          <p:cNvCxnSpPr>
            <a:endCxn id="19" idx="1"/>
          </p:cNvCxnSpPr>
          <p:nvPr/>
        </p:nvCxnSpPr>
        <p:spPr>
          <a:xfrm>
            <a:off x="1504950" y="1530350"/>
            <a:ext cx="1879600" cy="346075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10800000" flipV="1">
            <a:off x="5302250" y="1420813"/>
            <a:ext cx="1570038" cy="511175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23"/>
          <p:cNvSpPr>
            <a:spLocks noChangeArrowheads="1"/>
          </p:cNvSpPr>
          <p:nvPr/>
        </p:nvSpPr>
        <p:spPr bwMode="auto">
          <a:xfrm>
            <a:off x="319458" y="5008563"/>
            <a:ext cx="5411788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apply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 given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homography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Compute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p’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Hp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(regular matrix multiply)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Convert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p’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from homogeneous to image coordinates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6604084"/>
            <a:ext cx="19303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Modified from Kristen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Grauman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Transforming the second image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73686" y="839827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Image 2 canvas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442274" y="834509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Image 1</a:t>
            </a:r>
          </a:p>
        </p:txBody>
      </p:sp>
    </p:spTree>
    <p:extLst>
      <p:ext uri="{BB962C8B-B14F-4D97-AF65-F5344CB8AC3E}">
        <p14:creationId xmlns:p14="http://schemas.microsoft.com/office/powerpoint/2010/main" val="17664603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3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 Box 2"/>
          <p:cNvSpPr txBox="1">
            <a:spLocks noChangeArrowheads="1"/>
          </p:cNvSpPr>
          <p:nvPr/>
        </p:nvSpPr>
        <p:spPr bwMode="auto">
          <a:xfrm>
            <a:off x="2438400" y="3429000"/>
            <a:ext cx="106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f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(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x,y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)</a:t>
            </a:r>
          </a:p>
        </p:txBody>
      </p:sp>
      <p:sp>
        <p:nvSpPr>
          <p:cNvPr id="69635" name="Text Box 3"/>
          <p:cNvSpPr txBox="1">
            <a:spLocks noChangeArrowheads="1"/>
          </p:cNvSpPr>
          <p:nvPr/>
        </p:nvSpPr>
        <p:spPr bwMode="auto">
          <a:xfrm>
            <a:off x="5943600" y="34290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g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(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x’,y’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)</a:t>
            </a:r>
          </a:p>
        </p:txBody>
      </p:sp>
      <p:sp>
        <p:nvSpPr>
          <p:cNvPr id="6963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Transforming the second image</a:t>
            </a:r>
            <a:endParaRPr lang="en-US" dirty="0"/>
          </a:p>
        </p:txBody>
      </p:sp>
      <p:sp>
        <p:nvSpPr>
          <p:cNvPr id="69637" name="Rectangle 5"/>
          <p:cNvSpPr>
            <a:spLocks noGrp="1" noChangeArrowheads="1"/>
          </p:cNvSpPr>
          <p:nvPr>
            <p:ph idx="1"/>
          </p:nvPr>
        </p:nvSpPr>
        <p:spPr>
          <a:xfrm>
            <a:off x="685800" y="4075611"/>
            <a:ext cx="7772400" cy="2031274"/>
          </a:xfrm>
        </p:spPr>
        <p:txBody>
          <a:bodyPr/>
          <a:lstStyle/>
          <a:p>
            <a:r>
              <a:rPr lang="en-US" b="1" dirty="0"/>
              <a:t>Forward warping: </a:t>
            </a:r>
          </a:p>
          <a:p>
            <a:r>
              <a:rPr lang="en-US" dirty="0"/>
              <a:t>Send each pixel </a:t>
            </a:r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 err="1"/>
              <a:t>x,y</a:t>
            </a:r>
            <a:r>
              <a:rPr lang="en-US" dirty="0"/>
              <a:t>) to its corresponding location </a:t>
            </a:r>
          </a:p>
          <a:p>
            <a:r>
              <a:rPr lang="en-US" dirty="0"/>
              <a:t>           (</a:t>
            </a:r>
            <a:r>
              <a:rPr lang="en-US" i="1" dirty="0" err="1"/>
              <a:t>x’,y</a:t>
            </a:r>
            <a:r>
              <a:rPr lang="en-US" i="1" dirty="0"/>
              <a:t>’)</a:t>
            </a:r>
            <a:r>
              <a:rPr lang="en-US" b="1" dirty="0"/>
              <a:t>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/>
              <a:t>H</a:t>
            </a:r>
            <a:r>
              <a:rPr lang="en-US" dirty="0"/>
              <a:t>(</a:t>
            </a:r>
            <a:r>
              <a:rPr lang="en-US" i="1" dirty="0" err="1"/>
              <a:t>x,y</a:t>
            </a:r>
            <a:r>
              <a:rPr lang="en-US" dirty="0"/>
              <a:t>) in the right image</a:t>
            </a:r>
          </a:p>
        </p:txBody>
      </p:sp>
      <p:pic>
        <p:nvPicPr>
          <p:cNvPr id="69638" name="Picture 6" descr="HHHIMG_116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600200"/>
            <a:ext cx="2193925" cy="164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9" name="Picture 7" descr="rotate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68925" y="1447800"/>
            <a:ext cx="2632075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1752600" y="2971800"/>
            <a:ext cx="381000" cy="381000"/>
            <a:chOff x="1104" y="3312"/>
            <a:chExt cx="240" cy="240"/>
          </a:xfrm>
        </p:grpSpPr>
        <p:sp>
          <p:nvSpPr>
            <p:cNvPr id="69654" name="Line 9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655" name="Line 10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5257800" y="2971800"/>
            <a:ext cx="381000" cy="381000"/>
            <a:chOff x="1104" y="3312"/>
            <a:chExt cx="240" cy="240"/>
          </a:xfrm>
        </p:grpSpPr>
        <p:sp>
          <p:nvSpPr>
            <p:cNvPr id="69652" name="Line 12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653" name="Line 13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69642" name="Text Box 14"/>
          <p:cNvSpPr txBox="1">
            <a:spLocks noChangeArrowheads="1"/>
          </p:cNvSpPr>
          <p:nvPr/>
        </p:nvSpPr>
        <p:spPr bwMode="auto">
          <a:xfrm>
            <a:off x="1752600" y="32766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9643" name="Text Box 15"/>
          <p:cNvSpPr txBox="1">
            <a:spLocks noChangeArrowheads="1"/>
          </p:cNvSpPr>
          <p:nvPr/>
        </p:nvSpPr>
        <p:spPr bwMode="auto">
          <a:xfrm>
            <a:off x="5257800" y="32766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x’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07600" name="Freeform 16"/>
          <p:cNvSpPr>
            <a:spLocks/>
          </p:cNvSpPr>
          <p:nvPr/>
        </p:nvSpPr>
        <p:spPr bwMode="auto">
          <a:xfrm>
            <a:off x="2422525" y="2438400"/>
            <a:ext cx="3352800" cy="381000"/>
          </a:xfrm>
          <a:custGeom>
            <a:avLst/>
            <a:gdLst>
              <a:gd name="T0" fmla="*/ 0 w 2160"/>
              <a:gd name="T1" fmla="*/ 504031202 h 288"/>
              <a:gd name="T2" fmla="*/ 2147483647 w 2160"/>
              <a:gd name="T3" fmla="*/ 0 h 288"/>
              <a:gd name="T4" fmla="*/ 2147483647 w 2160"/>
              <a:gd name="T5" fmla="*/ 504031202 h 288"/>
              <a:gd name="T6" fmla="*/ 0 60000 65536"/>
              <a:gd name="T7" fmla="*/ 0 60000 65536"/>
              <a:gd name="T8" fmla="*/ 0 60000 65536"/>
              <a:gd name="T9" fmla="*/ 0 w 2160"/>
              <a:gd name="T10" fmla="*/ 0 h 288"/>
              <a:gd name="T11" fmla="*/ 2160 w 2160"/>
              <a:gd name="T12" fmla="*/ 288 h 2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" h="288">
                <a:moveTo>
                  <a:pt x="0" y="288"/>
                </a:moveTo>
                <a:cubicBezTo>
                  <a:pt x="396" y="144"/>
                  <a:pt x="792" y="0"/>
                  <a:pt x="1152" y="0"/>
                </a:cubicBezTo>
                <a:cubicBezTo>
                  <a:pt x="1512" y="0"/>
                  <a:pt x="1836" y="144"/>
                  <a:pt x="2160" y="288"/>
                </a:cubicBezTo>
              </a:path>
            </a:pathLst>
          </a:custGeom>
          <a:noFill/>
          <a:ln w="25400">
            <a:solidFill>
              <a:schemeClr val="accent1"/>
            </a:solidFill>
            <a:round/>
            <a:headEnd type="none" w="lg" len="lg"/>
            <a:tailEnd type="stealth" w="lg" len="lg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9645" name="Text Box 17"/>
          <p:cNvSpPr txBox="1">
            <a:spLocks noChangeArrowheads="1"/>
          </p:cNvSpPr>
          <p:nvPr/>
        </p:nvSpPr>
        <p:spPr bwMode="auto">
          <a:xfrm>
            <a:off x="4038600" y="24384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(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x,y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)</a:t>
            </a:r>
          </a:p>
        </p:txBody>
      </p:sp>
      <p:sp>
        <p:nvSpPr>
          <p:cNvPr id="69647" name="Oval 19"/>
          <p:cNvSpPr>
            <a:spLocks noChangeArrowheads="1"/>
          </p:cNvSpPr>
          <p:nvPr/>
        </p:nvSpPr>
        <p:spPr bwMode="auto">
          <a:xfrm>
            <a:off x="2320925" y="27813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07604" name="Oval 20"/>
          <p:cNvSpPr>
            <a:spLocks noChangeArrowheads="1"/>
          </p:cNvSpPr>
          <p:nvPr/>
        </p:nvSpPr>
        <p:spPr bwMode="auto">
          <a:xfrm>
            <a:off x="5768975" y="2808288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9649" name="Text Box 21"/>
          <p:cNvSpPr txBox="1">
            <a:spLocks noChangeArrowheads="1"/>
          </p:cNvSpPr>
          <p:nvPr/>
        </p:nvSpPr>
        <p:spPr bwMode="auto">
          <a:xfrm>
            <a:off x="1219200" y="2819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y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9650" name="Text Box 22"/>
          <p:cNvSpPr txBox="1">
            <a:spLocks noChangeArrowheads="1"/>
          </p:cNvSpPr>
          <p:nvPr/>
        </p:nvSpPr>
        <p:spPr bwMode="auto">
          <a:xfrm>
            <a:off x="4724400" y="2819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y’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4" name="Text Box 23"/>
          <p:cNvSpPr txBox="1">
            <a:spLocks noChangeArrowheads="1"/>
          </p:cNvSpPr>
          <p:nvPr/>
        </p:nvSpPr>
        <p:spPr bwMode="auto">
          <a:xfrm>
            <a:off x="0" y="6596390"/>
            <a:ext cx="2449513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Modified from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Alyosha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Efros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77151" y="1129771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Image 2 canvas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461324" y="1124453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Image 1</a:t>
            </a:r>
          </a:p>
        </p:txBody>
      </p:sp>
    </p:spTree>
    <p:extLst>
      <p:ext uri="{BB962C8B-B14F-4D97-AF65-F5344CB8AC3E}">
        <p14:creationId xmlns:p14="http://schemas.microsoft.com/office/powerpoint/2010/main" val="29134436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7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7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7600" grpId="0" animBg="1"/>
      <p:bldP spid="70760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981200" y="2590800"/>
            <a:ext cx="609600" cy="609600"/>
            <a:chOff x="1248" y="3072"/>
            <a:chExt cx="384" cy="384"/>
          </a:xfrm>
        </p:grpSpPr>
        <p:sp>
          <p:nvSpPr>
            <p:cNvPr id="70685" name="Line 3"/>
            <p:cNvSpPr>
              <a:spLocks noChangeShapeType="1"/>
            </p:cNvSpPr>
            <p:nvPr/>
          </p:nvSpPr>
          <p:spPr bwMode="auto">
            <a:xfrm>
              <a:off x="1392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686" name="Line 4"/>
            <p:cNvSpPr>
              <a:spLocks noChangeShapeType="1"/>
            </p:cNvSpPr>
            <p:nvPr/>
          </p:nvSpPr>
          <p:spPr bwMode="auto">
            <a:xfrm>
              <a:off x="1488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687" name="Line 5"/>
            <p:cNvSpPr>
              <a:spLocks noChangeShapeType="1"/>
            </p:cNvSpPr>
            <p:nvPr/>
          </p:nvSpPr>
          <p:spPr bwMode="auto">
            <a:xfrm flipV="1">
              <a:off x="1248" y="3216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688" name="Line 6"/>
            <p:cNvSpPr>
              <a:spLocks noChangeShapeType="1"/>
            </p:cNvSpPr>
            <p:nvPr/>
          </p:nvSpPr>
          <p:spPr bwMode="auto">
            <a:xfrm flipV="1">
              <a:off x="1248" y="331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70659" name="Text Box 7"/>
          <p:cNvSpPr txBox="1">
            <a:spLocks noChangeArrowheads="1"/>
          </p:cNvSpPr>
          <p:nvPr/>
        </p:nvSpPr>
        <p:spPr bwMode="auto">
          <a:xfrm>
            <a:off x="2438400" y="3429000"/>
            <a:ext cx="106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f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(</a:t>
            </a:r>
            <a:r>
              <a:rPr kumimoji="0" lang="en-US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x,y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)</a:t>
            </a:r>
          </a:p>
        </p:txBody>
      </p:sp>
      <p:sp>
        <p:nvSpPr>
          <p:cNvPr id="70660" name="Text Box 8"/>
          <p:cNvSpPr txBox="1">
            <a:spLocks noChangeArrowheads="1"/>
          </p:cNvSpPr>
          <p:nvPr/>
        </p:nvSpPr>
        <p:spPr bwMode="auto">
          <a:xfrm>
            <a:off x="5943600" y="34290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g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(</a:t>
            </a:r>
            <a:r>
              <a:rPr kumimoji="0" lang="en-US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x’,y’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)</a:t>
            </a:r>
          </a:p>
        </p:txBody>
      </p:sp>
      <p:sp>
        <p:nvSpPr>
          <p:cNvPr id="70661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Transforming the second image</a:t>
            </a:r>
            <a:endParaRPr lang="en-US" dirty="0"/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1752600" y="2971800"/>
            <a:ext cx="381000" cy="381000"/>
            <a:chOff x="1104" y="3312"/>
            <a:chExt cx="240" cy="240"/>
          </a:xfrm>
        </p:grpSpPr>
        <p:sp>
          <p:nvSpPr>
            <p:cNvPr id="70683" name="Line 12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684" name="Line 13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5257800" y="2971800"/>
            <a:ext cx="381000" cy="381000"/>
            <a:chOff x="1104" y="3312"/>
            <a:chExt cx="240" cy="240"/>
          </a:xfrm>
        </p:grpSpPr>
        <p:sp>
          <p:nvSpPr>
            <p:cNvPr id="70681" name="Line 15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682" name="Line 16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70665" name="Text Box 17"/>
          <p:cNvSpPr txBox="1">
            <a:spLocks noChangeArrowheads="1"/>
          </p:cNvSpPr>
          <p:nvPr/>
        </p:nvSpPr>
        <p:spPr bwMode="auto">
          <a:xfrm>
            <a:off x="1752600" y="32766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0666" name="Text Box 18"/>
          <p:cNvSpPr txBox="1">
            <a:spLocks noChangeArrowheads="1"/>
          </p:cNvSpPr>
          <p:nvPr/>
        </p:nvSpPr>
        <p:spPr bwMode="auto">
          <a:xfrm>
            <a:off x="5257800" y="32766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x’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0667" name="Freeform 19"/>
          <p:cNvSpPr>
            <a:spLocks/>
          </p:cNvSpPr>
          <p:nvPr/>
        </p:nvSpPr>
        <p:spPr bwMode="auto">
          <a:xfrm>
            <a:off x="2422525" y="2438400"/>
            <a:ext cx="3352800" cy="381000"/>
          </a:xfrm>
          <a:custGeom>
            <a:avLst/>
            <a:gdLst>
              <a:gd name="T0" fmla="*/ 0 w 2160"/>
              <a:gd name="T1" fmla="*/ 504031202 h 288"/>
              <a:gd name="T2" fmla="*/ 2147483647 w 2160"/>
              <a:gd name="T3" fmla="*/ 0 h 288"/>
              <a:gd name="T4" fmla="*/ 2147483647 w 2160"/>
              <a:gd name="T5" fmla="*/ 504031202 h 288"/>
              <a:gd name="T6" fmla="*/ 0 60000 65536"/>
              <a:gd name="T7" fmla="*/ 0 60000 65536"/>
              <a:gd name="T8" fmla="*/ 0 60000 65536"/>
              <a:gd name="T9" fmla="*/ 0 w 2160"/>
              <a:gd name="T10" fmla="*/ 0 h 288"/>
              <a:gd name="T11" fmla="*/ 2160 w 2160"/>
              <a:gd name="T12" fmla="*/ 288 h 2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" h="288">
                <a:moveTo>
                  <a:pt x="0" y="288"/>
                </a:moveTo>
                <a:cubicBezTo>
                  <a:pt x="396" y="144"/>
                  <a:pt x="792" y="0"/>
                  <a:pt x="1152" y="0"/>
                </a:cubicBezTo>
                <a:cubicBezTo>
                  <a:pt x="1512" y="0"/>
                  <a:pt x="1836" y="144"/>
                  <a:pt x="2160" y="288"/>
                </a:cubicBezTo>
              </a:path>
            </a:pathLst>
          </a:custGeom>
          <a:noFill/>
          <a:ln w="25400">
            <a:solidFill>
              <a:schemeClr val="accent1"/>
            </a:solidFill>
            <a:round/>
            <a:headEnd type="none" w="lg" len="lg"/>
            <a:tailEnd type="stealth" w="lg" len="lg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0668" name="Text Box 20"/>
          <p:cNvSpPr txBox="1">
            <a:spLocks noChangeArrowheads="1"/>
          </p:cNvSpPr>
          <p:nvPr/>
        </p:nvSpPr>
        <p:spPr bwMode="auto">
          <a:xfrm>
            <a:off x="4038600" y="24384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H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(</a:t>
            </a:r>
            <a:r>
              <a:rPr kumimoji="0" lang="en-US" sz="24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x,y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)</a:t>
            </a:r>
          </a:p>
        </p:txBody>
      </p:sp>
      <p:sp>
        <p:nvSpPr>
          <p:cNvPr id="70669" name="Rectangle 21"/>
          <p:cNvSpPr>
            <a:spLocks noChangeArrowheads="1"/>
          </p:cNvSpPr>
          <p:nvPr/>
        </p:nvSpPr>
        <p:spPr bwMode="auto">
          <a:xfrm>
            <a:off x="685800" y="5460999"/>
            <a:ext cx="7772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Q:  what if pixel lands “between” two pixels?</a:t>
            </a:r>
          </a:p>
        </p:txBody>
      </p:sp>
      <p:sp>
        <p:nvSpPr>
          <p:cNvPr id="70670" name="Oval 22"/>
          <p:cNvSpPr>
            <a:spLocks noChangeArrowheads="1"/>
          </p:cNvSpPr>
          <p:nvPr/>
        </p:nvSpPr>
        <p:spPr bwMode="auto">
          <a:xfrm>
            <a:off x="2320925" y="27813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0671" name="Oval 23"/>
          <p:cNvSpPr>
            <a:spLocks noChangeArrowheads="1"/>
          </p:cNvSpPr>
          <p:nvPr/>
        </p:nvSpPr>
        <p:spPr bwMode="auto">
          <a:xfrm>
            <a:off x="5768975" y="2808288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0672" name="Text Box 24"/>
          <p:cNvSpPr txBox="1">
            <a:spLocks noChangeArrowheads="1"/>
          </p:cNvSpPr>
          <p:nvPr/>
        </p:nvSpPr>
        <p:spPr bwMode="auto">
          <a:xfrm>
            <a:off x="1219200" y="2819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y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0673" name="Text Box 25"/>
          <p:cNvSpPr txBox="1">
            <a:spLocks noChangeArrowheads="1"/>
          </p:cNvSpPr>
          <p:nvPr/>
        </p:nvSpPr>
        <p:spPr bwMode="auto">
          <a:xfrm>
            <a:off x="4724400" y="2819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y’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5486400" y="2514600"/>
            <a:ext cx="609600" cy="609600"/>
            <a:chOff x="1248" y="3072"/>
            <a:chExt cx="384" cy="384"/>
          </a:xfrm>
        </p:grpSpPr>
        <p:sp>
          <p:nvSpPr>
            <p:cNvPr id="70677" name="Line 27"/>
            <p:cNvSpPr>
              <a:spLocks noChangeShapeType="1"/>
            </p:cNvSpPr>
            <p:nvPr/>
          </p:nvSpPr>
          <p:spPr bwMode="auto">
            <a:xfrm>
              <a:off x="1392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678" name="Line 28"/>
            <p:cNvSpPr>
              <a:spLocks noChangeShapeType="1"/>
            </p:cNvSpPr>
            <p:nvPr/>
          </p:nvSpPr>
          <p:spPr bwMode="auto">
            <a:xfrm>
              <a:off x="1488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679" name="Line 29"/>
            <p:cNvSpPr>
              <a:spLocks noChangeShapeType="1"/>
            </p:cNvSpPr>
            <p:nvPr/>
          </p:nvSpPr>
          <p:spPr bwMode="auto">
            <a:xfrm flipV="1">
              <a:off x="1248" y="3216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680" name="Line 30"/>
            <p:cNvSpPr>
              <a:spLocks noChangeShapeType="1"/>
            </p:cNvSpPr>
            <p:nvPr/>
          </p:nvSpPr>
          <p:spPr bwMode="auto">
            <a:xfrm flipV="1">
              <a:off x="1248" y="331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708639" name="Rectangle 31"/>
          <p:cNvSpPr>
            <a:spLocks noChangeArrowheads="1"/>
          </p:cNvSpPr>
          <p:nvPr/>
        </p:nvSpPr>
        <p:spPr bwMode="auto">
          <a:xfrm>
            <a:off x="685800" y="5918199"/>
            <a:ext cx="7772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A:  distribute color among neighboring pixels (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x’,y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’)</a:t>
            </a:r>
          </a:p>
        </p:txBody>
      </p:sp>
      <p:sp>
        <p:nvSpPr>
          <p:cNvPr id="33" name="Text Box 23"/>
          <p:cNvSpPr txBox="1">
            <a:spLocks noChangeArrowheads="1"/>
          </p:cNvSpPr>
          <p:nvPr/>
        </p:nvSpPr>
        <p:spPr bwMode="auto">
          <a:xfrm>
            <a:off x="0" y="6596390"/>
            <a:ext cx="2449513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Alyosha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Efros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Rectangle 5"/>
          <p:cNvSpPr>
            <a:spLocks noGrp="1" noChangeArrowheads="1"/>
          </p:cNvSpPr>
          <p:nvPr>
            <p:ph idx="1"/>
          </p:nvPr>
        </p:nvSpPr>
        <p:spPr>
          <a:xfrm>
            <a:off x="685800" y="4078224"/>
            <a:ext cx="7772400" cy="1420875"/>
          </a:xfrm>
        </p:spPr>
        <p:txBody>
          <a:bodyPr/>
          <a:lstStyle/>
          <a:p>
            <a:r>
              <a:rPr lang="en-US" b="1" dirty="0"/>
              <a:t>Forward warping: </a:t>
            </a:r>
          </a:p>
          <a:p>
            <a:r>
              <a:rPr lang="en-US" dirty="0"/>
              <a:t>Send each pixel </a:t>
            </a:r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 err="1"/>
              <a:t>x,y</a:t>
            </a:r>
            <a:r>
              <a:rPr lang="en-US" dirty="0"/>
              <a:t>) to its corresponding location </a:t>
            </a:r>
          </a:p>
          <a:p>
            <a:r>
              <a:rPr lang="en-US" dirty="0"/>
              <a:t>           (</a:t>
            </a:r>
            <a:r>
              <a:rPr lang="en-US" i="1" dirty="0" err="1"/>
              <a:t>x’,y</a:t>
            </a:r>
            <a:r>
              <a:rPr lang="en-US" i="1" dirty="0"/>
              <a:t>’)</a:t>
            </a:r>
            <a:r>
              <a:rPr lang="en-US" b="1" dirty="0"/>
              <a:t>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/>
              <a:t>H</a:t>
            </a:r>
            <a:r>
              <a:rPr lang="en-US" dirty="0"/>
              <a:t>(</a:t>
            </a:r>
            <a:r>
              <a:rPr lang="en-US" i="1" dirty="0" err="1"/>
              <a:t>x,y</a:t>
            </a:r>
            <a:r>
              <a:rPr lang="en-US" dirty="0"/>
              <a:t>) in the right image</a:t>
            </a:r>
          </a:p>
        </p:txBody>
      </p:sp>
    </p:spTree>
    <p:extLst>
      <p:ext uri="{BB962C8B-B14F-4D97-AF65-F5344CB8AC3E}">
        <p14:creationId xmlns:p14="http://schemas.microsoft.com/office/powerpoint/2010/main" val="2371620592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8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8639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 Box 2"/>
          <p:cNvSpPr txBox="1">
            <a:spLocks noChangeArrowheads="1"/>
          </p:cNvSpPr>
          <p:nvPr/>
        </p:nvSpPr>
        <p:spPr bwMode="auto">
          <a:xfrm>
            <a:off x="2438400" y="3429000"/>
            <a:ext cx="106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f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(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x,y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)</a:t>
            </a:r>
          </a:p>
        </p:txBody>
      </p:sp>
      <p:sp>
        <p:nvSpPr>
          <p:cNvPr id="71683" name="Text Box 3"/>
          <p:cNvSpPr txBox="1">
            <a:spLocks noChangeArrowheads="1"/>
          </p:cNvSpPr>
          <p:nvPr/>
        </p:nvSpPr>
        <p:spPr bwMode="auto">
          <a:xfrm>
            <a:off x="5943600" y="34290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g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(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x’,y’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)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752600" y="2971800"/>
            <a:ext cx="381000" cy="381000"/>
            <a:chOff x="1104" y="3312"/>
            <a:chExt cx="240" cy="240"/>
          </a:xfrm>
        </p:grpSpPr>
        <p:sp>
          <p:nvSpPr>
            <p:cNvPr id="71707" name="Line 5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708" name="Line 6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71685" name="Text Box 7"/>
          <p:cNvSpPr txBox="1">
            <a:spLocks noChangeArrowheads="1"/>
          </p:cNvSpPr>
          <p:nvPr/>
        </p:nvSpPr>
        <p:spPr bwMode="auto">
          <a:xfrm>
            <a:off x="1752600" y="32766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1686" name="Text Box 8"/>
          <p:cNvSpPr txBox="1">
            <a:spLocks noChangeArrowheads="1"/>
          </p:cNvSpPr>
          <p:nvPr/>
        </p:nvSpPr>
        <p:spPr bwMode="auto">
          <a:xfrm>
            <a:off x="1219200" y="2819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y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1687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rgbClr val="00B050"/>
                </a:solidFill>
              </a:rPr>
              <a:t>Transforming the second image</a:t>
            </a:r>
            <a:endParaRPr lang="en-US" dirty="0"/>
          </a:p>
        </p:txBody>
      </p:sp>
      <p:sp>
        <p:nvSpPr>
          <p:cNvPr id="71688" name="Rectangle 10"/>
          <p:cNvSpPr>
            <a:spLocks noGrp="1" noChangeArrowheads="1"/>
          </p:cNvSpPr>
          <p:nvPr>
            <p:ph idx="1"/>
          </p:nvPr>
        </p:nvSpPr>
        <p:spPr>
          <a:xfrm>
            <a:off x="685800" y="4075611"/>
            <a:ext cx="7772400" cy="2172789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b="1" dirty="0"/>
              <a:t>Inverse warping: </a:t>
            </a:r>
          </a:p>
          <a:p>
            <a:pPr eaLnBrk="1" hangingPunct="1">
              <a:buFontTx/>
              <a:buNone/>
            </a:pPr>
            <a:r>
              <a:rPr lang="en-US" dirty="0"/>
              <a:t>Get each pixel </a:t>
            </a:r>
            <a:r>
              <a:rPr lang="en-US" i="1" dirty="0"/>
              <a:t>g</a:t>
            </a:r>
            <a:r>
              <a:rPr lang="en-US" dirty="0"/>
              <a:t>(</a:t>
            </a:r>
            <a:r>
              <a:rPr lang="en-US" i="1" dirty="0" err="1"/>
              <a:t>x’,y</a:t>
            </a:r>
            <a:r>
              <a:rPr lang="en-US" i="1" dirty="0"/>
              <a:t>’</a:t>
            </a:r>
            <a:r>
              <a:rPr lang="en-US" dirty="0"/>
              <a:t>) from its corresponding location </a:t>
            </a:r>
          </a:p>
          <a:p>
            <a:pPr eaLnBrk="1" hangingPunct="1">
              <a:buFontTx/>
              <a:buNone/>
            </a:pPr>
            <a:r>
              <a:rPr lang="en-US" dirty="0"/>
              <a:t>           (</a:t>
            </a:r>
            <a:r>
              <a:rPr lang="en-US" i="1" dirty="0" err="1"/>
              <a:t>x,y</a:t>
            </a:r>
            <a:r>
              <a:rPr lang="en-US" dirty="0"/>
              <a:t>)</a:t>
            </a:r>
            <a:r>
              <a:rPr lang="en-US" b="1" dirty="0"/>
              <a:t>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/>
              <a:t>H</a:t>
            </a:r>
            <a:r>
              <a:rPr lang="en-US" i="1" baseline="30000" dirty="0"/>
              <a:t>-1</a:t>
            </a:r>
            <a:r>
              <a:rPr lang="en-US" dirty="0"/>
              <a:t>(</a:t>
            </a:r>
            <a:r>
              <a:rPr lang="en-US" i="1" dirty="0" err="1"/>
              <a:t>x’,y</a:t>
            </a:r>
            <a:r>
              <a:rPr lang="en-US" i="1" dirty="0"/>
              <a:t>’</a:t>
            </a:r>
            <a:r>
              <a:rPr lang="en-US" dirty="0"/>
              <a:t>) in the left image</a:t>
            </a:r>
          </a:p>
        </p:txBody>
      </p:sp>
      <p:pic>
        <p:nvPicPr>
          <p:cNvPr id="71689" name="Picture 11" descr="HHHIMG_116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5000" y="1600200"/>
            <a:ext cx="2193925" cy="164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90" name="Picture 12" descr="rotated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68925" y="1447800"/>
            <a:ext cx="2632075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1752600" y="2971800"/>
            <a:ext cx="381000" cy="381000"/>
            <a:chOff x="1104" y="3312"/>
            <a:chExt cx="240" cy="240"/>
          </a:xfrm>
        </p:grpSpPr>
        <p:sp>
          <p:nvSpPr>
            <p:cNvPr id="71705" name="Line 14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706" name="Line 15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5257800" y="2971800"/>
            <a:ext cx="381000" cy="381000"/>
            <a:chOff x="1104" y="3312"/>
            <a:chExt cx="240" cy="240"/>
          </a:xfrm>
        </p:grpSpPr>
        <p:sp>
          <p:nvSpPr>
            <p:cNvPr id="71703" name="Line 17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704" name="Line 18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71693" name="Text Box 19"/>
          <p:cNvSpPr txBox="1">
            <a:spLocks noChangeArrowheads="1"/>
          </p:cNvSpPr>
          <p:nvPr/>
        </p:nvSpPr>
        <p:spPr bwMode="auto">
          <a:xfrm>
            <a:off x="1752600" y="32766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1694" name="Text Box 20"/>
          <p:cNvSpPr txBox="1">
            <a:spLocks noChangeArrowheads="1"/>
          </p:cNvSpPr>
          <p:nvPr/>
        </p:nvSpPr>
        <p:spPr bwMode="auto">
          <a:xfrm>
            <a:off x="5257800" y="32766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x’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1696" name="Text Box 22"/>
          <p:cNvSpPr txBox="1">
            <a:spLocks noChangeArrowheads="1"/>
          </p:cNvSpPr>
          <p:nvPr/>
        </p:nvSpPr>
        <p:spPr bwMode="auto">
          <a:xfrm>
            <a:off x="4724400" y="2819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y’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pSp>
        <p:nvGrpSpPr>
          <p:cNvPr id="5" name="Group 23"/>
          <p:cNvGrpSpPr>
            <a:grpSpLocks/>
          </p:cNvGrpSpPr>
          <p:nvPr/>
        </p:nvGrpSpPr>
        <p:grpSpPr bwMode="auto">
          <a:xfrm>
            <a:off x="2422525" y="2482850"/>
            <a:ext cx="3352800" cy="457200"/>
            <a:chOff x="1526" y="1536"/>
            <a:chExt cx="2112" cy="288"/>
          </a:xfrm>
        </p:grpSpPr>
        <p:sp>
          <p:nvSpPr>
            <p:cNvPr id="71701" name="Text Box 24"/>
            <p:cNvSpPr txBox="1">
              <a:spLocks noChangeArrowheads="1"/>
            </p:cNvSpPr>
            <p:nvPr/>
          </p:nvSpPr>
          <p:spPr bwMode="auto">
            <a:xfrm>
              <a:off x="2544" y="1536"/>
              <a:ext cx="72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rPr>
                <a:t>H</a:t>
              </a:r>
              <a:r>
                <a:rPr kumimoji="0" lang="en-US" sz="2400" b="0" i="1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rPr>
                <a:t>-1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rPr>
                <a:t>(</a:t>
              </a:r>
              <a:r>
                <a:rPr kumimoji="0" lang="en-US" sz="24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rPr>
                <a:t>x,y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71702" name="Freeform 25"/>
            <p:cNvSpPr>
              <a:spLocks/>
            </p:cNvSpPr>
            <p:nvPr/>
          </p:nvSpPr>
          <p:spPr bwMode="auto">
            <a:xfrm>
              <a:off x="1526" y="1536"/>
              <a:ext cx="2112" cy="240"/>
            </a:xfrm>
            <a:custGeom>
              <a:avLst/>
              <a:gdLst>
                <a:gd name="T0" fmla="*/ 0 w 2160"/>
                <a:gd name="T1" fmla="*/ 116 h 288"/>
                <a:gd name="T2" fmla="*/ 1030 w 2160"/>
                <a:gd name="T3" fmla="*/ 0 h 288"/>
                <a:gd name="T4" fmla="*/ 1930 w 2160"/>
                <a:gd name="T5" fmla="*/ 116 h 288"/>
                <a:gd name="T6" fmla="*/ 0 60000 65536"/>
                <a:gd name="T7" fmla="*/ 0 60000 65536"/>
                <a:gd name="T8" fmla="*/ 0 60000 65536"/>
                <a:gd name="T9" fmla="*/ 0 w 2160"/>
                <a:gd name="T10" fmla="*/ 0 h 288"/>
                <a:gd name="T11" fmla="*/ 2160 w 2160"/>
                <a:gd name="T12" fmla="*/ 288 h 2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" h="288">
                  <a:moveTo>
                    <a:pt x="0" y="288"/>
                  </a:moveTo>
                  <a:cubicBezTo>
                    <a:pt x="396" y="144"/>
                    <a:pt x="792" y="0"/>
                    <a:pt x="1152" y="0"/>
                  </a:cubicBezTo>
                  <a:cubicBezTo>
                    <a:pt x="1512" y="0"/>
                    <a:pt x="1836" y="144"/>
                    <a:pt x="2160" y="288"/>
                  </a:cubicBezTo>
                </a:path>
              </a:pathLst>
            </a:custGeom>
            <a:noFill/>
            <a:ln w="25400">
              <a:solidFill>
                <a:schemeClr val="accent1"/>
              </a:solidFill>
              <a:round/>
              <a:headEnd type="triangle" w="med" len="med"/>
              <a:tailEnd type="none" w="lg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30106" name="Oval 26"/>
          <p:cNvSpPr>
            <a:spLocks noChangeArrowheads="1"/>
          </p:cNvSpPr>
          <p:nvPr/>
        </p:nvSpPr>
        <p:spPr bwMode="auto">
          <a:xfrm>
            <a:off x="5824538" y="2862263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0107" name="Oval 27"/>
          <p:cNvSpPr>
            <a:spLocks noChangeArrowheads="1"/>
          </p:cNvSpPr>
          <p:nvPr/>
        </p:nvSpPr>
        <p:spPr bwMode="auto">
          <a:xfrm>
            <a:off x="2265363" y="284797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Text Box 23"/>
          <p:cNvSpPr txBox="1">
            <a:spLocks noChangeArrowheads="1"/>
          </p:cNvSpPr>
          <p:nvPr/>
        </p:nvSpPr>
        <p:spPr bwMode="auto">
          <a:xfrm>
            <a:off x="0" y="6596390"/>
            <a:ext cx="2449513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Modified from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Alyosha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Efros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77151" y="1129771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Image 2 canvas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461324" y="1124453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Image 1</a:t>
            </a:r>
          </a:p>
        </p:txBody>
      </p:sp>
    </p:spTree>
    <p:extLst>
      <p:ext uri="{BB962C8B-B14F-4D97-AF65-F5344CB8AC3E}">
        <p14:creationId xmlns:p14="http://schemas.microsoft.com/office/powerpoint/2010/main" val="1599988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06" grpId="0" animBg="1"/>
      <p:bldP spid="43010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981200" y="2590800"/>
            <a:ext cx="609600" cy="609600"/>
            <a:chOff x="1248" y="3072"/>
            <a:chExt cx="384" cy="384"/>
          </a:xfrm>
        </p:grpSpPr>
        <p:sp>
          <p:nvSpPr>
            <p:cNvPr id="72739" name="Line 3"/>
            <p:cNvSpPr>
              <a:spLocks noChangeShapeType="1"/>
            </p:cNvSpPr>
            <p:nvPr/>
          </p:nvSpPr>
          <p:spPr bwMode="auto">
            <a:xfrm>
              <a:off x="1392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740" name="Line 4"/>
            <p:cNvSpPr>
              <a:spLocks noChangeShapeType="1"/>
            </p:cNvSpPr>
            <p:nvPr/>
          </p:nvSpPr>
          <p:spPr bwMode="auto">
            <a:xfrm>
              <a:off x="1488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741" name="Line 5"/>
            <p:cNvSpPr>
              <a:spLocks noChangeShapeType="1"/>
            </p:cNvSpPr>
            <p:nvPr/>
          </p:nvSpPr>
          <p:spPr bwMode="auto">
            <a:xfrm flipV="1">
              <a:off x="1248" y="3216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742" name="Line 6"/>
            <p:cNvSpPr>
              <a:spLocks noChangeShapeType="1"/>
            </p:cNvSpPr>
            <p:nvPr/>
          </p:nvSpPr>
          <p:spPr bwMode="auto">
            <a:xfrm flipV="1">
              <a:off x="1248" y="331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5486400" y="2514600"/>
            <a:ext cx="609600" cy="609600"/>
            <a:chOff x="1248" y="3072"/>
            <a:chExt cx="384" cy="384"/>
          </a:xfrm>
        </p:grpSpPr>
        <p:sp>
          <p:nvSpPr>
            <p:cNvPr id="72735" name="Line 8"/>
            <p:cNvSpPr>
              <a:spLocks noChangeShapeType="1"/>
            </p:cNvSpPr>
            <p:nvPr/>
          </p:nvSpPr>
          <p:spPr bwMode="auto">
            <a:xfrm>
              <a:off x="1392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736" name="Line 9"/>
            <p:cNvSpPr>
              <a:spLocks noChangeShapeType="1"/>
            </p:cNvSpPr>
            <p:nvPr/>
          </p:nvSpPr>
          <p:spPr bwMode="auto">
            <a:xfrm>
              <a:off x="1488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737" name="Line 10"/>
            <p:cNvSpPr>
              <a:spLocks noChangeShapeType="1"/>
            </p:cNvSpPr>
            <p:nvPr/>
          </p:nvSpPr>
          <p:spPr bwMode="auto">
            <a:xfrm flipV="1">
              <a:off x="1248" y="3216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738" name="Line 11"/>
            <p:cNvSpPr>
              <a:spLocks noChangeShapeType="1"/>
            </p:cNvSpPr>
            <p:nvPr/>
          </p:nvSpPr>
          <p:spPr bwMode="auto">
            <a:xfrm flipV="1">
              <a:off x="1248" y="331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72708" name="Text Box 12"/>
          <p:cNvSpPr txBox="1">
            <a:spLocks noChangeArrowheads="1"/>
          </p:cNvSpPr>
          <p:nvPr/>
        </p:nvSpPr>
        <p:spPr bwMode="auto">
          <a:xfrm>
            <a:off x="2438400" y="3429000"/>
            <a:ext cx="106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f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(</a:t>
            </a:r>
            <a:r>
              <a:rPr kumimoji="0" lang="en-US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x,y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)</a:t>
            </a:r>
          </a:p>
        </p:txBody>
      </p:sp>
      <p:sp>
        <p:nvSpPr>
          <p:cNvPr id="72709" name="Text Box 13"/>
          <p:cNvSpPr txBox="1">
            <a:spLocks noChangeArrowheads="1"/>
          </p:cNvSpPr>
          <p:nvPr/>
        </p:nvSpPr>
        <p:spPr bwMode="auto">
          <a:xfrm>
            <a:off x="5943600" y="34290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g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(</a:t>
            </a:r>
            <a:r>
              <a:rPr kumimoji="0" lang="en-US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x’,y’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)</a:t>
            </a:r>
          </a:p>
        </p:txBody>
      </p: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1752600" y="2971800"/>
            <a:ext cx="381000" cy="381000"/>
            <a:chOff x="1104" y="3312"/>
            <a:chExt cx="240" cy="240"/>
          </a:xfrm>
        </p:grpSpPr>
        <p:sp>
          <p:nvSpPr>
            <p:cNvPr id="72733" name="Line 15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734" name="Line 16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72711" name="Text Box 17"/>
          <p:cNvSpPr txBox="1">
            <a:spLocks noChangeArrowheads="1"/>
          </p:cNvSpPr>
          <p:nvPr/>
        </p:nvSpPr>
        <p:spPr bwMode="auto">
          <a:xfrm>
            <a:off x="1752600" y="32766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2712" name="Text Box 18"/>
          <p:cNvSpPr txBox="1">
            <a:spLocks noChangeArrowheads="1"/>
          </p:cNvSpPr>
          <p:nvPr/>
        </p:nvSpPr>
        <p:spPr bwMode="auto">
          <a:xfrm>
            <a:off x="1219200" y="2819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y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2713" name="Rectangle 1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rgbClr val="00B050"/>
                </a:solidFill>
              </a:rPr>
              <a:t>Transforming the second image</a:t>
            </a:r>
            <a:endParaRPr lang="en-US" dirty="0"/>
          </a:p>
        </p:txBody>
      </p:sp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1752600" y="2971800"/>
            <a:ext cx="381000" cy="381000"/>
            <a:chOff x="1104" y="3312"/>
            <a:chExt cx="240" cy="240"/>
          </a:xfrm>
        </p:grpSpPr>
        <p:sp>
          <p:nvSpPr>
            <p:cNvPr id="72731" name="Line 22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732" name="Line 23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" name="Group 24"/>
          <p:cNvGrpSpPr>
            <a:grpSpLocks/>
          </p:cNvGrpSpPr>
          <p:nvPr/>
        </p:nvGrpSpPr>
        <p:grpSpPr bwMode="auto">
          <a:xfrm>
            <a:off x="5257800" y="2971800"/>
            <a:ext cx="381000" cy="381000"/>
            <a:chOff x="1104" y="3312"/>
            <a:chExt cx="240" cy="240"/>
          </a:xfrm>
        </p:grpSpPr>
        <p:sp>
          <p:nvSpPr>
            <p:cNvPr id="72729" name="Line 25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730" name="Line 26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72717" name="Text Box 27"/>
          <p:cNvSpPr txBox="1">
            <a:spLocks noChangeArrowheads="1"/>
          </p:cNvSpPr>
          <p:nvPr/>
        </p:nvSpPr>
        <p:spPr bwMode="auto">
          <a:xfrm>
            <a:off x="1752600" y="32766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2718" name="Text Box 28"/>
          <p:cNvSpPr txBox="1">
            <a:spLocks noChangeArrowheads="1"/>
          </p:cNvSpPr>
          <p:nvPr/>
        </p:nvSpPr>
        <p:spPr bwMode="auto">
          <a:xfrm>
            <a:off x="5257800" y="32766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x’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pSp>
        <p:nvGrpSpPr>
          <p:cNvPr id="7" name="Group 29"/>
          <p:cNvGrpSpPr>
            <a:grpSpLocks/>
          </p:cNvGrpSpPr>
          <p:nvPr/>
        </p:nvGrpSpPr>
        <p:grpSpPr bwMode="auto">
          <a:xfrm>
            <a:off x="2422525" y="2482850"/>
            <a:ext cx="3352800" cy="457200"/>
            <a:chOff x="1526" y="1536"/>
            <a:chExt cx="2112" cy="288"/>
          </a:xfrm>
        </p:grpSpPr>
        <p:sp>
          <p:nvSpPr>
            <p:cNvPr id="72727" name="Text Box 30"/>
            <p:cNvSpPr txBox="1">
              <a:spLocks noChangeArrowheads="1"/>
            </p:cNvSpPr>
            <p:nvPr/>
          </p:nvSpPr>
          <p:spPr bwMode="auto">
            <a:xfrm>
              <a:off x="2544" y="1536"/>
              <a:ext cx="72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rPr>
                <a:t>H</a:t>
              </a:r>
              <a:r>
                <a:rPr kumimoji="0" lang="en-US" sz="2400" b="0" i="1" u="none" strike="noStrike" kern="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rPr>
                <a:t>-1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rPr>
                <a:t>(</a:t>
              </a:r>
              <a:r>
                <a:rPr kumimoji="0" lang="en-US" sz="24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rPr>
                <a:t>x,y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72728" name="Freeform 31"/>
            <p:cNvSpPr>
              <a:spLocks/>
            </p:cNvSpPr>
            <p:nvPr/>
          </p:nvSpPr>
          <p:spPr bwMode="auto">
            <a:xfrm>
              <a:off x="1526" y="1536"/>
              <a:ext cx="2112" cy="240"/>
            </a:xfrm>
            <a:custGeom>
              <a:avLst/>
              <a:gdLst>
                <a:gd name="T0" fmla="*/ 0 w 2160"/>
                <a:gd name="T1" fmla="*/ 116 h 288"/>
                <a:gd name="T2" fmla="*/ 1030 w 2160"/>
                <a:gd name="T3" fmla="*/ 0 h 288"/>
                <a:gd name="T4" fmla="*/ 1930 w 2160"/>
                <a:gd name="T5" fmla="*/ 116 h 288"/>
                <a:gd name="T6" fmla="*/ 0 60000 65536"/>
                <a:gd name="T7" fmla="*/ 0 60000 65536"/>
                <a:gd name="T8" fmla="*/ 0 60000 65536"/>
                <a:gd name="T9" fmla="*/ 0 w 2160"/>
                <a:gd name="T10" fmla="*/ 0 h 288"/>
                <a:gd name="T11" fmla="*/ 2160 w 2160"/>
                <a:gd name="T12" fmla="*/ 288 h 2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" h="288">
                  <a:moveTo>
                    <a:pt x="0" y="288"/>
                  </a:moveTo>
                  <a:cubicBezTo>
                    <a:pt x="396" y="144"/>
                    <a:pt x="792" y="0"/>
                    <a:pt x="1152" y="0"/>
                  </a:cubicBezTo>
                  <a:cubicBezTo>
                    <a:pt x="1512" y="0"/>
                    <a:pt x="1836" y="144"/>
                    <a:pt x="2160" y="288"/>
                  </a:cubicBezTo>
                </a:path>
              </a:pathLst>
            </a:custGeom>
            <a:noFill/>
            <a:ln w="25400">
              <a:solidFill>
                <a:schemeClr val="accent1"/>
              </a:solidFill>
              <a:round/>
              <a:headEnd type="triangle" w="med" len="med"/>
              <a:tailEnd type="none" w="lg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72720" name="Rectangle 32"/>
          <p:cNvSpPr>
            <a:spLocks noChangeArrowheads="1"/>
          </p:cNvSpPr>
          <p:nvPr/>
        </p:nvSpPr>
        <p:spPr bwMode="auto">
          <a:xfrm>
            <a:off x="685800" y="5444064"/>
            <a:ext cx="8001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Q:  what if pixel comes from “between” two pixels?</a:t>
            </a:r>
          </a:p>
        </p:txBody>
      </p:sp>
      <p:sp>
        <p:nvSpPr>
          <p:cNvPr id="72721" name="Text Box 33"/>
          <p:cNvSpPr txBox="1">
            <a:spLocks noChangeArrowheads="1"/>
          </p:cNvSpPr>
          <p:nvPr/>
        </p:nvSpPr>
        <p:spPr bwMode="auto">
          <a:xfrm>
            <a:off x="4724400" y="2819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y’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2722" name="Oval 34"/>
          <p:cNvSpPr>
            <a:spLocks noChangeArrowheads="1"/>
          </p:cNvSpPr>
          <p:nvPr/>
        </p:nvSpPr>
        <p:spPr bwMode="auto">
          <a:xfrm>
            <a:off x="5824538" y="2862263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2723" name="Oval 35"/>
          <p:cNvSpPr>
            <a:spLocks noChangeArrowheads="1"/>
          </p:cNvSpPr>
          <p:nvPr/>
        </p:nvSpPr>
        <p:spPr bwMode="auto">
          <a:xfrm>
            <a:off x="2265363" y="284797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2164" name="Rectangle 36"/>
          <p:cNvSpPr>
            <a:spLocks noChangeArrowheads="1"/>
          </p:cNvSpPr>
          <p:nvPr/>
        </p:nvSpPr>
        <p:spPr bwMode="auto">
          <a:xfrm>
            <a:off x="685800" y="5901264"/>
            <a:ext cx="7772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A:  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</a:t>
            </a:r>
            <a:r>
              <a:rPr kumimoji="0" lang="en-US" sz="24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nterpolate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color value from neighbors</a:t>
            </a:r>
          </a:p>
        </p:txBody>
      </p:sp>
      <p:sp>
        <p:nvSpPr>
          <p:cNvPr id="39" name="Text Box 23"/>
          <p:cNvSpPr txBox="1">
            <a:spLocks noChangeArrowheads="1"/>
          </p:cNvSpPr>
          <p:nvPr/>
        </p:nvSpPr>
        <p:spPr bwMode="auto">
          <a:xfrm>
            <a:off x="0" y="6596390"/>
            <a:ext cx="2449513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Alyosha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Efros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0" name="Rectangle 10"/>
          <p:cNvSpPr txBox="1">
            <a:spLocks noChangeArrowheads="1"/>
          </p:cNvSpPr>
          <p:nvPr/>
        </p:nvSpPr>
        <p:spPr bwMode="auto">
          <a:xfrm>
            <a:off x="685800" y="4075611"/>
            <a:ext cx="7772400" cy="1410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Inverse warping: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Get each pixel </a:t>
            </a:r>
            <a:r>
              <a:rPr kumimoji="0" lang="en-US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</a:t>
            </a:r>
            <a:r>
              <a:rPr kumimoji="0" lang="en-US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x’,y’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 from its corresponding location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(</a:t>
            </a:r>
            <a:r>
              <a:rPr kumimoji="0" lang="en-US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x,y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</a:t>
            </a: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=</a:t>
            </a: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</a:t>
            </a:r>
            <a:r>
              <a:rPr kumimoji="0" lang="en-US" sz="2400" b="0" i="1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-1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</a:t>
            </a:r>
            <a:r>
              <a:rPr kumimoji="0" lang="en-US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x’,y’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 in the left image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4208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2164" grpId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Homography</a:t>
            </a:r>
            <a:r>
              <a:rPr lang="en-US" dirty="0"/>
              <a:t> example: Image rectification</a:t>
            </a:r>
          </a:p>
        </p:txBody>
      </p:sp>
      <p:sp>
        <p:nvSpPr>
          <p:cNvPr id="330755" name="Rectangle 3"/>
          <p:cNvSpPr>
            <a:spLocks noGrp="1" noChangeArrowheads="1"/>
          </p:cNvSpPr>
          <p:nvPr>
            <p:ph idx="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graphicFrame>
        <p:nvGraphicFramePr>
          <p:cNvPr id="330756" name="Object 4"/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838200" y="914400"/>
          <a:ext cx="3082925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90" name="Photo Editor Photo" r:id="rId20" imgW="5106113" imgH="5172797" progId="">
                  <p:embed/>
                </p:oleObj>
              </mc:Choice>
              <mc:Fallback>
                <p:oleObj name="Photo Editor Photo" r:id="rId20" imgW="5106113" imgH="5172797" progId="">
                  <p:embed/>
                  <p:pic>
                    <p:nvPicPr>
                      <p:cNvPr id="33075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914400"/>
                        <a:ext cx="3082925" cy="312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0759" name="Object 7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4648200" y="914400"/>
          <a:ext cx="3082925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91" name="Photo Editor Photo" r:id="rId22" imgW="5106113" imgH="5172797" progId="">
                  <p:embed/>
                </p:oleObj>
              </mc:Choice>
              <mc:Fallback>
                <p:oleObj name="Photo Editor Photo" r:id="rId22" imgW="5106113" imgH="5172797" progId="">
                  <p:embed/>
                  <p:pic>
                    <p:nvPicPr>
                      <p:cNvPr id="33075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914400"/>
                        <a:ext cx="3082925" cy="312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0765" name="Oval 13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395413" y="3895725"/>
            <a:ext cx="76200" cy="76200"/>
          </a:xfrm>
          <a:prstGeom prst="ellipse">
            <a:avLst/>
          </a:prstGeom>
          <a:solidFill>
            <a:srgbClr val="33CC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0766" name="Oval 14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295525" y="3533775"/>
            <a:ext cx="76200" cy="76200"/>
          </a:xfrm>
          <a:prstGeom prst="ellipse">
            <a:avLst/>
          </a:prstGeom>
          <a:solidFill>
            <a:srgbClr val="0066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0767" name="Oval 15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457325" y="356235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0768" name="Oval 16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438400" y="3819525"/>
            <a:ext cx="76200" cy="76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0769" name="Oval 17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5657850" y="3917950"/>
            <a:ext cx="76200" cy="76200"/>
          </a:xfrm>
          <a:prstGeom prst="ellipse">
            <a:avLst/>
          </a:prstGeom>
          <a:solidFill>
            <a:srgbClr val="33CC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0770" name="Oval 18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615113" y="3213100"/>
            <a:ext cx="76200" cy="76200"/>
          </a:xfrm>
          <a:prstGeom prst="ellipse">
            <a:avLst/>
          </a:prstGeom>
          <a:solidFill>
            <a:srgbClr val="0066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0771" name="Oval 19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5667375" y="32131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0772" name="Oval 20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619875" y="3917950"/>
            <a:ext cx="76200" cy="76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0773" name="Rectangle 21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685800" y="4114800"/>
            <a:ext cx="77724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	To unwarp (rectify) an image solve for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homography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given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and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p’:  p’=Hp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30774" name="Text Box 22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489075" y="3352800"/>
            <a:ext cx="3397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</a:t>
            </a:r>
          </a:p>
        </p:txBody>
      </p:sp>
      <p:sp>
        <p:nvSpPr>
          <p:cNvPr id="330775" name="Text Box 23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5694363" y="3124200"/>
            <a:ext cx="409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p’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4038600" y="2590800"/>
            <a:ext cx="5334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6581001"/>
            <a:ext cx="1003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Derek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Hoiem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2851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05400"/>
          </a:xfrm>
        </p:spPr>
        <p:txBody>
          <a:bodyPr/>
          <a:lstStyle/>
          <a:p>
            <a:pPr marL="342900" lvl="1" indent="-342900" eaLnBrk="1" hangingPunct="1"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dirty="0"/>
              <a:t>Write </a:t>
            </a:r>
            <a:r>
              <a:rPr lang="en-US" sz="2400" b="1" dirty="0"/>
              <a:t>2d transformations </a:t>
            </a:r>
            <a:r>
              <a:rPr lang="en-US" sz="2400" dirty="0"/>
              <a:t>as matrix-vector multiplication (including translation when we use homogeneous coordinates)</a:t>
            </a:r>
          </a:p>
          <a:p>
            <a:pPr marL="342900" lvl="1" indent="-342900" eaLnBrk="1" hangingPunct="1"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b="1" dirty="0"/>
              <a:t>Fitting transformations</a:t>
            </a:r>
            <a:r>
              <a:rPr lang="en-US" sz="2400" dirty="0"/>
              <a:t>: solve for unknown parameters given corresponding points from two views – linear, affine, projective (</a:t>
            </a:r>
            <a:r>
              <a:rPr lang="en-US" sz="2400" dirty="0" err="1"/>
              <a:t>homography</a:t>
            </a:r>
            <a:r>
              <a:rPr lang="en-US" sz="2400" dirty="0"/>
              <a:t>)</a:t>
            </a:r>
          </a:p>
          <a:p>
            <a:pPr marL="342900" lvl="1" indent="-342900" eaLnBrk="1" hangingPunct="1"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b="1" dirty="0"/>
              <a:t>Mosaics</a:t>
            </a:r>
            <a:r>
              <a:rPr lang="en-US" sz="2400" dirty="0"/>
              <a:t>: uses </a:t>
            </a:r>
            <a:r>
              <a:rPr lang="en-US" sz="2400" dirty="0" err="1"/>
              <a:t>homography</a:t>
            </a:r>
            <a:r>
              <a:rPr lang="en-US" sz="2400" dirty="0"/>
              <a:t> and image warping to merge views taken from same center of projection</a:t>
            </a:r>
          </a:p>
          <a:p>
            <a:pPr marL="742950" lvl="2" indent="-342900" eaLnBrk="1" hangingPunct="1">
              <a:spcAft>
                <a:spcPts val="600"/>
              </a:spcAft>
              <a:buFont typeface="Arial" pitchFamily="34" charset="0"/>
              <a:buChar char="•"/>
            </a:pPr>
            <a:r>
              <a:rPr lang="en-US" sz="2200" dirty="0"/>
              <a:t>Perform </a:t>
            </a:r>
            <a:r>
              <a:rPr lang="en-US" sz="2200" b="1" dirty="0"/>
              <a:t>image warping </a:t>
            </a:r>
            <a:r>
              <a:rPr lang="en-US" sz="2200" dirty="0"/>
              <a:t>(forward, inverse)</a:t>
            </a:r>
          </a:p>
          <a:p>
            <a:pPr marL="342900" lvl="2" indent="-342900" eaLnBrk="1" hangingPunct="1">
              <a:spcAft>
                <a:spcPts val="600"/>
              </a:spcAft>
              <a:buFont typeface="Arial" pitchFamily="34" charset="0"/>
              <a:buChar char="•"/>
            </a:pPr>
            <a:endParaRPr lang="en-US" sz="2800" dirty="0"/>
          </a:p>
          <a:p>
            <a:pPr lvl="2" eaLnBrk="1" hangingPunct="1">
              <a:spcAft>
                <a:spcPts val="600"/>
              </a:spcAft>
            </a:pPr>
            <a:endParaRPr lang="en-US" sz="2800" dirty="0"/>
          </a:p>
          <a:p>
            <a:pPr eaLnBrk="1" hangingPunct="1">
              <a:spcAft>
                <a:spcPts val="600"/>
              </a:spcAft>
            </a:pPr>
            <a:endParaRPr lang="en-US" sz="2800" dirty="0"/>
          </a:p>
          <a:p>
            <a:pPr>
              <a:spcAft>
                <a:spcPts val="600"/>
              </a:spcAft>
            </a:pP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581001"/>
            <a:ext cx="2494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Adapted from Kristen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Grauman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799" y="76200"/>
            <a:ext cx="8193505" cy="838200"/>
          </a:xfrm>
        </p:spPr>
        <p:txBody>
          <a:bodyPr/>
          <a:lstStyle/>
          <a:p>
            <a:r>
              <a:rPr lang="en-US" dirty="0"/>
              <a:t>Summary of affine/projective transforms </a:t>
            </a:r>
          </a:p>
        </p:txBody>
      </p:sp>
    </p:spTree>
    <p:extLst>
      <p:ext uri="{BB962C8B-B14F-4D97-AF65-F5344CB8AC3E}">
        <p14:creationId xmlns:p14="http://schemas.microsoft.com/office/powerpoint/2010/main" val="3145617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1839668"/>
            <a:ext cx="8839200" cy="3613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290060" y="6611779"/>
            <a:ext cx="3853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Image from http://graphics.cs.cmu.edu/courses/15-463/2010_fall/</a:t>
            </a:r>
          </a:p>
        </p:txBody>
      </p:sp>
      <p:sp>
        <p:nvSpPr>
          <p:cNvPr id="5" name="Text Box 90"/>
          <p:cNvSpPr txBox="1">
            <a:spLocks noChangeArrowheads="1"/>
          </p:cNvSpPr>
          <p:nvPr/>
        </p:nvSpPr>
        <p:spPr bwMode="auto">
          <a:xfrm>
            <a:off x="5670" y="6609930"/>
            <a:ext cx="158273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Kristen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Grauman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Motivation: Image mosaics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542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Next: Stereo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9620" cy="486918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Homography</a:t>
            </a:r>
            <a:r>
              <a:rPr lang="en-US" dirty="0"/>
              <a:t>: Same camera center, but camera rotates</a:t>
            </a:r>
          </a:p>
          <a:p>
            <a:r>
              <a:rPr lang="en-US" dirty="0"/>
              <a:t>Stereo vision: Camera center is not the same (we have multiple cameras)</a:t>
            </a:r>
          </a:p>
          <a:p>
            <a:endParaRPr lang="en-US" dirty="0"/>
          </a:p>
          <a:p>
            <a:pPr>
              <a:defRPr/>
            </a:pPr>
            <a:r>
              <a:rPr lang="en-US" dirty="0" err="1"/>
              <a:t>Epipolar</a:t>
            </a:r>
            <a:r>
              <a:rPr lang="en-US" dirty="0"/>
              <a:t> geometry</a:t>
            </a:r>
          </a:p>
          <a:p>
            <a:pPr lvl="1">
              <a:defRPr/>
            </a:pPr>
            <a:r>
              <a:rPr lang="en-US" dirty="0"/>
              <a:t>Relates cameras from two positions/cameras</a:t>
            </a:r>
          </a:p>
          <a:p>
            <a:pPr lvl="1"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Stereo depth estimation</a:t>
            </a:r>
          </a:p>
          <a:p>
            <a:pPr lvl="1">
              <a:defRPr/>
            </a:pPr>
            <a:r>
              <a:rPr lang="en-US" dirty="0"/>
              <a:t>Recover depth from disparities between two images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3855" y="6604084"/>
            <a:ext cx="16930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Adapted from Derek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Hoiem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204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Title 1"/>
          <p:cNvSpPr>
            <a:spLocks noGrp="1"/>
          </p:cNvSpPr>
          <p:nvPr>
            <p:ph type="title" idx="4294967295"/>
          </p:nvPr>
        </p:nvSpPr>
        <p:spPr>
          <a:xfrm>
            <a:off x="0" y="69804"/>
            <a:ext cx="9144000" cy="1143000"/>
          </a:xfrm>
        </p:spPr>
        <p:txBody>
          <a:bodyPr/>
          <a:lstStyle/>
          <a:p>
            <a:r>
              <a:rPr lang="en-US" sz="4000" dirty="0"/>
              <a:t>Stereo photography and stereo viewers</a:t>
            </a:r>
          </a:p>
        </p:txBody>
      </p:sp>
      <p:pic>
        <p:nvPicPr>
          <p:cNvPr id="145412" name="Picture 3" descr="CurvStereoPicVwr0351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13544" y="2263766"/>
            <a:ext cx="2336800" cy="197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" descr="viewmast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6011" y="2241541"/>
            <a:ext cx="2480715" cy="1989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5776686" y="4240316"/>
            <a:ext cx="32766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Image from fisher-price.com</a:t>
            </a:r>
          </a:p>
        </p:txBody>
      </p:sp>
      <p:sp>
        <p:nvSpPr>
          <p:cNvPr id="145415" name="TextBox 6"/>
          <p:cNvSpPr txBox="1">
            <a:spLocks noChangeArrowheads="1"/>
          </p:cNvSpPr>
          <p:nvPr/>
        </p:nvSpPr>
        <p:spPr bwMode="auto">
          <a:xfrm>
            <a:off x="380999" y="1274733"/>
            <a:ext cx="8334829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Take two pictures of the same subject from two slightly different viewpoints and display so that each eye sees only one of the images.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3855" y="6604084"/>
            <a:ext cx="1204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Kristen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Grauman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8556" y="4237954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en-US" sz="1200" dirty="0"/>
              <a:t>Invented by Sir Charles Wheatstone, 1838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 cstate="print"/>
          <a:srcRect l="25000" t="15929" r="25000" b="56815"/>
          <a:stretch>
            <a:fillRect/>
          </a:stretch>
        </p:blipFill>
        <p:spPr bwMode="auto">
          <a:xfrm>
            <a:off x="3167268" y="4819781"/>
            <a:ext cx="5548560" cy="1849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6" cstate="print"/>
          <a:srcRect t="15013" b="9920"/>
          <a:stretch>
            <a:fillRect/>
          </a:stretch>
        </p:blipFill>
        <p:spPr bwMode="auto">
          <a:xfrm>
            <a:off x="3253631" y="4858695"/>
            <a:ext cx="1618330" cy="1618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5004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ark_country_1_2008-05-1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" y="1447800"/>
            <a:ext cx="4318000" cy="3238500"/>
          </a:xfrm>
          <a:prstGeom prst="rect">
            <a:avLst/>
          </a:prstGeom>
        </p:spPr>
      </p:pic>
      <p:pic>
        <p:nvPicPr>
          <p:cNvPr id="3" name="Picture 2" descr="robot_camera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24400" y="1447799"/>
            <a:ext cx="4267200" cy="32041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200" y="4800600"/>
            <a:ext cx="457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Two cameras, simultaneous views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0" y="4800600"/>
            <a:ext cx="457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Single moving camera and static scene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3855" y="6604084"/>
            <a:ext cx="1204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Kristen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Grauman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0" y="69804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Depth from stereo for computers</a:t>
            </a:r>
          </a:p>
        </p:txBody>
      </p:sp>
    </p:spTree>
    <p:extLst>
      <p:ext uri="{BB962C8B-B14F-4D97-AF65-F5344CB8AC3E}">
        <p14:creationId xmlns:p14="http://schemas.microsoft.com/office/powerpoint/2010/main" val="2265148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47"/>
          <p:cNvGrpSpPr>
            <a:grpSpLocks noChangeAspect="1"/>
          </p:cNvGrpSpPr>
          <p:nvPr/>
        </p:nvGrpSpPr>
        <p:grpSpPr bwMode="auto">
          <a:xfrm>
            <a:off x="4648200" y="2684426"/>
            <a:ext cx="3823231" cy="3487774"/>
            <a:chOff x="432" y="1264"/>
            <a:chExt cx="2296" cy="2065"/>
          </a:xfrm>
        </p:grpSpPr>
        <p:sp>
          <p:nvSpPr>
            <p:cNvPr id="25" name="Oval 5"/>
            <p:cNvSpPr>
              <a:spLocks noChangeArrowheads="1"/>
            </p:cNvSpPr>
            <p:nvPr/>
          </p:nvSpPr>
          <p:spPr bwMode="auto">
            <a:xfrm>
              <a:off x="720" y="2880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Oval 6"/>
            <p:cNvSpPr>
              <a:spLocks noChangeArrowheads="1"/>
            </p:cNvSpPr>
            <p:nvPr/>
          </p:nvSpPr>
          <p:spPr bwMode="auto">
            <a:xfrm>
              <a:off x="2016" y="2880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Line 7"/>
            <p:cNvSpPr>
              <a:spLocks noChangeShapeType="1"/>
            </p:cNvSpPr>
            <p:nvPr/>
          </p:nvSpPr>
          <p:spPr bwMode="auto">
            <a:xfrm>
              <a:off x="432" y="2544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Line 8"/>
            <p:cNvSpPr>
              <a:spLocks noChangeShapeType="1"/>
            </p:cNvSpPr>
            <p:nvPr/>
          </p:nvSpPr>
          <p:spPr bwMode="auto">
            <a:xfrm>
              <a:off x="1728" y="2544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Oval 9"/>
            <p:cNvSpPr>
              <a:spLocks noChangeArrowheads="1"/>
            </p:cNvSpPr>
            <p:nvPr/>
          </p:nvSpPr>
          <p:spPr bwMode="auto">
            <a:xfrm>
              <a:off x="1324" y="1515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Line 10"/>
            <p:cNvSpPr>
              <a:spLocks noChangeShapeType="1"/>
            </p:cNvSpPr>
            <p:nvPr/>
          </p:nvSpPr>
          <p:spPr bwMode="auto">
            <a:xfrm flipV="1">
              <a:off x="768" y="1536"/>
              <a:ext cx="576" cy="13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Line 11"/>
            <p:cNvSpPr>
              <a:spLocks noChangeShapeType="1"/>
            </p:cNvSpPr>
            <p:nvPr/>
          </p:nvSpPr>
          <p:spPr bwMode="auto">
            <a:xfrm flipH="1" flipV="1">
              <a:off x="1344" y="1536"/>
              <a:ext cx="720" cy="13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 flipV="1">
              <a:off x="748" y="2544"/>
              <a:ext cx="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Text Box 13"/>
            <p:cNvSpPr txBox="1">
              <a:spLocks noChangeArrowheads="1"/>
            </p:cNvSpPr>
            <p:nvPr/>
          </p:nvSpPr>
          <p:spPr bwMode="auto">
            <a:xfrm>
              <a:off x="609" y="2607"/>
              <a:ext cx="153" cy="23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</a:t>
              </a:r>
            </a:p>
          </p:txBody>
        </p:sp>
        <p:sp>
          <p:nvSpPr>
            <p:cNvPr id="34" name="Oval 14"/>
            <p:cNvSpPr>
              <a:spLocks noChangeArrowheads="1"/>
            </p:cNvSpPr>
            <p:nvPr/>
          </p:nvSpPr>
          <p:spPr bwMode="auto">
            <a:xfrm>
              <a:off x="892" y="2517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Oval 15"/>
            <p:cNvSpPr>
              <a:spLocks noChangeArrowheads="1"/>
            </p:cNvSpPr>
            <p:nvPr/>
          </p:nvSpPr>
          <p:spPr bwMode="auto">
            <a:xfrm>
              <a:off x="1845" y="2517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" name="Line 16"/>
            <p:cNvSpPr>
              <a:spLocks noChangeShapeType="1"/>
            </p:cNvSpPr>
            <p:nvPr/>
          </p:nvSpPr>
          <p:spPr bwMode="auto">
            <a:xfrm flipV="1">
              <a:off x="2043" y="2544"/>
              <a:ext cx="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Line 17"/>
            <p:cNvSpPr>
              <a:spLocks noChangeShapeType="1"/>
            </p:cNvSpPr>
            <p:nvPr/>
          </p:nvSpPr>
          <p:spPr bwMode="auto">
            <a:xfrm>
              <a:off x="720" y="2496"/>
              <a:ext cx="1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med" len="sm"/>
              <a:tailEnd type="arrow" w="med" len="sm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Text Box 18"/>
            <p:cNvSpPr txBox="1">
              <a:spLocks noChangeArrowheads="1"/>
            </p:cNvSpPr>
            <p:nvPr/>
          </p:nvSpPr>
          <p:spPr bwMode="auto">
            <a:xfrm>
              <a:off x="736" y="2272"/>
              <a:ext cx="188" cy="23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x</a:t>
              </a:r>
            </a:p>
          </p:txBody>
        </p:sp>
        <p:sp>
          <p:nvSpPr>
            <p:cNvPr id="39" name="Line 19"/>
            <p:cNvSpPr>
              <a:spLocks noChangeShapeType="1"/>
            </p:cNvSpPr>
            <p:nvPr/>
          </p:nvSpPr>
          <p:spPr bwMode="auto">
            <a:xfrm>
              <a:off x="1872" y="2496"/>
              <a:ext cx="1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arrow" w="med" len="sm"/>
              <a:tailEnd type="none" w="med" len="sm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Text Box 20"/>
            <p:cNvSpPr txBox="1">
              <a:spLocks noChangeArrowheads="1"/>
            </p:cNvSpPr>
            <p:nvPr/>
          </p:nvSpPr>
          <p:spPr bwMode="auto">
            <a:xfrm>
              <a:off x="1851" y="2272"/>
              <a:ext cx="223" cy="23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x’</a:t>
              </a:r>
            </a:p>
          </p:txBody>
        </p:sp>
        <p:sp>
          <p:nvSpPr>
            <p:cNvPr id="41" name="Text Box 21"/>
            <p:cNvSpPr txBox="1">
              <a:spLocks noChangeArrowheads="1"/>
            </p:cNvSpPr>
            <p:nvPr/>
          </p:nvSpPr>
          <p:spPr bwMode="auto">
            <a:xfrm>
              <a:off x="1036" y="2910"/>
              <a:ext cx="703" cy="41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Baseline</a:t>
              </a:r>
              <a:b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42" name="Line 22"/>
            <p:cNvSpPr>
              <a:spLocks noChangeShapeType="1"/>
            </p:cNvSpPr>
            <p:nvPr/>
          </p:nvSpPr>
          <p:spPr bwMode="auto">
            <a:xfrm flipV="1">
              <a:off x="2496" y="1536"/>
              <a:ext cx="0" cy="13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Text Box 23"/>
            <p:cNvSpPr txBox="1">
              <a:spLocks noChangeArrowheads="1"/>
            </p:cNvSpPr>
            <p:nvPr/>
          </p:nvSpPr>
          <p:spPr bwMode="auto">
            <a:xfrm>
              <a:off x="2540" y="2031"/>
              <a:ext cx="188" cy="23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</a:t>
              </a:r>
            </a:p>
          </p:txBody>
        </p:sp>
        <p:sp>
          <p:nvSpPr>
            <p:cNvPr id="44" name="Text Box 24"/>
            <p:cNvSpPr txBox="1">
              <a:spLocks noChangeArrowheads="1"/>
            </p:cNvSpPr>
            <p:nvPr/>
          </p:nvSpPr>
          <p:spPr bwMode="auto">
            <a:xfrm>
              <a:off x="508" y="2915"/>
              <a:ext cx="486" cy="23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Text Box 25"/>
            <p:cNvSpPr txBox="1">
              <a:spLocks noChangeArrowheads="1"/>
            </p:cNvSpPr>
            <p:nvPr/>
          </p:nvSpPr>
          <p:spPr bwMode="auto">
            <a:xfrm>
              <a:off x="1824" y="2915"/>
              <a:ext cx="486" cy="23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C’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Text Box 26"/>
            <p:cNvSpPr txBox="1">
              <a:spLocks noChangeArrowheads="1"/>
            </p:cNvSpPr>
            <p:nvPr/>
          </p:nvSpPr>
          <p:spPr bwMode="auto">
            <a:xfrm>
              <a:off x="1104" y="1264"/>
              <a:ext cx="486" cy="23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X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Line 27"/>
            <p:cNvSpPr>
              <a:spLocks noChangeShapeType="1"/>
            </p:cNvSpPr>
            <p:nvPr/>
          </p:nvSpPr>
          <p:spPr bwMode="auto">
            <a:xfrm>
              <a:off x="796" y="2901"/>
              <a:ext cx="1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Text Box 28"/>
            <p:cNvSpPr txBox="1">
              <a:spLocks noChangeArrowheads="1"/>
            </p:cNvSpPr>
            <p:nvPr/>
          </p:nvSpPr>
          <p:spPr bwMode="auto">
            <a:xfrm>
              <a:off x="2022" y="2608"/>
              <a:ext cx="153" cy="23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</a:t>
              </a:r>
            </a:p>
          </p:txBody>
        </p:sp>
      </p:grpSp>
      <p:grpSp>
        <p:nvGrpSpPr>
          <p:cNvPr id="54" name="Group 53"/>
          <p:cNvGrpSpPr>
            <a:grpSpLocks noChangeAspect="1"/>
          </p:cNvGrpSpPr>
          <p:nvPr/>
        </p:nvGrpSpPr>
        <p:grpSpPr>
          <a:xfrm>
            <a:off x="1105828" y="2362200"/>
            <a:ext cx="2856572" cy="3795508"/>
            <a:chOff x="609600" y="753824"/>
            <a:chExt cx="3905925" cy="5189776"/>
          </a:xfrm>
        </p:grpSpPr>
        <p:grpSp>
          <p:nvGrpSpPr>
            <p:cNvPr id="49" name="Group 48"/>
            <p:cNvGrpSpPr>
              <a:grpSpLocks noChangeAspect="1"/>
            </p:cNvGrpSpPr>
            <p:nvPr/>
          </p:nvGrpSpPr>
          <p:grpSpPr>
            <a:xfrm>
              <a:off x="609600" y="1143000"/>
              <a:ext cx="3905925" cy="4800600"/>
              <a:chOff x="533400" y="957263"/>
              <a:chExt cx="4491038" cy="5519737"/>
            </a:xfrm>
          </p:grpSpPr>
          <p:sp>
            <p:nvSpPr>
              <p:cNvPr id="4" name="Freeform 4"/>
              <p:cNvSpPr>
                <a:spLocks/>
              </p:cNvSpPr>
              <p:nvPr/>
            </p:nvSpPr>
            <p:spPr bwMode="auto">
              <a:xfrm>
                <a:off x="3481388" y="957263"/>
                <a:ext cx="1220787" cy="839787"/>
              </a:xfrm>
              <a:custGeom>
                <a:avLst/>
                <a:gdLst>
                  <a:gd name="T0" fmla="*/ 2147483647 w 865"/>
                  <a:gd name="T1" fmla="*/ 0 h 529"/>
                  <a:gd name="T2" fmla="*/ 2147483647 w 865"/>
                  <a:gd name="T3" fmla="*/ 2147483647 h 529"/>
                  <a:gd name="T4" fmla="*/ 2147483647 w 865"/>
                  <a:gd name="T5" fmla="*/ 2147483647 h 529"/>
                  <a:gd name="T6" fmla="*/ 2147483647 w 865"/>
                  <a:gd name="T7" fmla="*/ 2147483647 h 529"/>
                  <a:gd name="T8" fmla="*/ 2147483647 w 865"/>
                  <a:gd name="T9" fmla="*/ 2147483647 h 529"/>
                  <a:gd name="T10" fmla="*/ 2147483647 w 865"/>
                  <a:gd name="T11" fmla="*/ 2147483647 h 529"/>
                  <a:gd name="T12" fmla="*/ 2147483647 w 865"/>
                  <a:gd name="T13" fmla="*/ 2147483647 h 529"/>
                  <a:gd name="T14" fmla="*/ 2147483647 w 865"/>
                  <a:gd name="T15" fmla="*/ 2147483647 h 529"/>
                  <a:gd name="T16" fmla="*/ 2147483647 w 865"/>
                  <a:gd name="T17" fmla="*/ 2147483647 h 529"/>
                  <a:gd name="T18" fmla="*/ 0 w 865"/>
                  <a:gd name="T19" fmla="*/ 2147483647 h 529"/>
                  <a:gd name="T20" fmla="*/ 0 w 865"/>
                  <a:gd name="T21" fmla="*/ 2147483647 h 529"/>
                  <a:gd name="T22" fmla="*/ 0 w 865"/>
                  <a:gd name="T23" fmla="*/ 2147483647 h 529"/>
                  <a:gd name="T24" fmla="*/ 2147483647 w 865"/>
                  <a:gd name="T25" fmla="*/ 2147483647 h 529"/>
                  <a:gd name="T26" fmla="*/ 2147483647 w 865"/>
                  <a:gd name="T27" fmla="*/ 2147483647 h 529"/>
                  <a:gd name="T28" fmla="*/ 2147483647 w 865"/>
                  <a:gd name="T29" fmla="*/ 2147483647 h 529"/>
                  <a:gd name="T30" fmla="*/ 2147483647 w 865"/>
                  <a:gd name="T31" fmla="*/ 2147483647 h 529"/>
                  <a:gd name="T32" fmla="*/ 2147483647 w 865"/>
                  <a:gd name="T33" fmla="*/ 2147483647 h 529"/>
                  <a:gd name="T34" fmla="*/ 2147483647 w 865"/>
                  <a:gd name="T35" fmla="*/ 2147483647 h 529"/>
                  <a:gd name="T36" fmla="*/ 2147483647 w 865"/>
                  <a:gd name="T37" fmla="*/ 2147483647 h 529"/>
                  <a:gd name="T38" fmla="*/ 2147483647 w 865"/>
                  <a:gd name="T39" fmla="*/ 2147483647 h 529"/>
                  <a:gd name="T40" fmla="*/ 2147483647 w 865"/>
                  <a:gd name="T41" fmla="*/ 2147483647 h 529"/>
                  <a:gd name="T42" fmla="*/ 2147483647 w 865"/>
                  <a:gd name="T43" fmla="*/ 2147483647 h 529"/>
                  <a:gd name="T44" fmla="*/ 2147483647 w 865"/>
                  <a:gd name="T45" fmla="*/ 2147483647 h 529"/>
                  <a:gd name="T46" fmla="*/ 2147483647 w 865"/>
                  <a:gd name="T47" fmla="*/ 2147483647 h 529"/>
                  <a:gd name="T48" fmla="*/ 2147483647 w 865"/>
                  <a:gd name="T49" fmla="*/ 2147483647 h 529"/>
                  <a:gd name="T50" fmla="*/ 2147483647 w 865"/>
                  <a:gd name="T51" fmla="*/ 2147483647 h 529"/>
                  <a:gd name="T52" fmla="*/ 2147483647 w 865"/>
                  <a:gd name="T53" fmla="*/ 2147483647 h 529"/>
                  <a:gd name="T54" fmla="*/ 2147483647 w 865"/>
                  <a:gd name="T55" fmla="*/ 2147483647 h 529"/>
                  <a:gd name="T56" fmla="*/ 2147483647 w 865"/>
                  <a:gd name="T57" fmla="*/ 2147483647 h 529"/>
                  <a:gd name="T58" fmla="*/ 2147483647 w 865"/>
                  <a:gd name="T59" fmla="*/ 2147483647 h 529"/>
                  <a:gd name="T60" fmla="*/ 2147483647 w 865"/>
                  <a:gd name="T61" fmla="*/ 2147483647 h 529"/>
                  <a:gd name="T62" fmla="*/ 2147483647 w 865"/>
                  <a:gd name="T63" fmla="*/ 2147483647 h 529"/>
                  <a:gd name="T64" fmla="*/ 2147483647 w 865"/>
                  <a:gd name="T65" fmla="*/ 2147483647 h 529"/>
                  <a:gd name="T66" fmla="*/ 2147483647 w 865"/>
                  <a:gd name="T67" fmla="*/ 2147483647 h 529"/>
                  <a:gd name="T68" fmla="*/ 2147483647 w 865"/>
                  <a:gd name="T69" fmla="*/ 2147483647 h 529"/>
                  <a:gd name="T70" fmla="*/ 2147483647 w 865"/>
                  <a:gd name="T71" fmla="*/ 2147483647 h 529"/>
                  <a:gd name="T72" fmla="*/ 2147483647 w 865"/>
                  <a:gd name="T73" fmla="*/ 2147483647 h 529"/>
                  <a:gd name="T74" fmla="*/ 2147483647 w 865"/>
                  <a:gd name="T75" fmla="*/ 2147483647 h 529"/>
                  <a:gd name="T76" fmla="*/ 2147483647 w 865"/>
                  <a:gd name="T77" fmla="*/ 2147483647 h 529"/>
                  <a:gd name="T78" fmla="*/ 2147483647 w 865"/>
                  <a:gd name="T79" fmla="*/ 0 h 529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865"/>
                  <a:gd name="T121" fmla="*/ 0 h 529"/>
                  <a:gd name="T122" fmla="*/ 865 w 865"/>
                  <a:gd name="T123" fmla="*/ 529 h 529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865" h="529">
                    <a:moveTo>
                      <a:pt x="84" y="0"/>
                    </a:moveTo>
                    <a:lnTo>
                      <a:pt x="72" y="24"/>
                    </a:lnTo>
                    <a:lnTo>
                      <a:pt x="72" y="48"/>
                    </a:lnTo>
                    <a:lnTo>
                      <a:pt x="48" y="72"/>
                    </a:lnTo>
                    <a:lnTo>
                      <a:pt x="36" y="96"/>
                    </a:lnTo>
                    <a:lnTo>
                      <a:pt x="36" y="120"/>
                    </a:lnTo>
                    <a:lnTo>
                      <a:pt x="36" y="144"/>
                    </a:lnTo>
                    <a:lnTo>
                      <a:pt x="24" y="168"/>
                    </a:lnTo>
                    <a:lnTo>
                      <a:pt x="12" y="192"/>
                    </a:lnTo>
                    <a:lnTo>
                      <a:pt x="0" y="216"/>
                    </a:lnTo>
                    <a:lnTo>
                      <a:pt x="0" y="240"/>
                    </a:lnTo>
                    <a:lnTo>
                      <a:pt x="0" y="264"/>
                    </a:lnTo>
                    <a:lnTo>
                      <a:pt x="12" y="288"/>
                    </a:lnTo>
                    <a:lnTo>
                      <a:pt x="12" y="312"/>
                    </a:lnTo>
                    <a:lnTo>
                      <a:pt x="24" y="336"/>
                    </a:lnTo>
                    <a:lnTo>
                      <a:pt x="24" y="360"/>
                    </a:lnTo>
                    <a:lnTo>
                      <a:pt x="36" y="384"/>
                    </a:lnTo>
                    <a:lnTo>
                      <a:pt x="36" y="408"/>
                    </a:lnTo>
                    <a:lnTo>
                      <a:pt x="48" y="432"/>
                    </a:lnTo>
                    <a:lnTo>
                      <a:pt x="60" y="456"/>
                    </a:lnTo>
                    <a:lnTo>
                      <a:pt x="852" y="528"/>
                    </a:lnTo>
                    <a:lnTo>
                      <a:pt x="804" y="480"/>
                    </a:lnTo>
                    <a:lnTo>
                      <a:pt x="792" y="456"/>
                    </a:lnTo>
                    <a:lnTo>
                      <a:pt x="780" y="420"/>
                    </a:lnTo>
                    <a:lnTo>
                      <a:pt x="768" y="396"/>
                    </a:lnTo>
                    <a:lnTo>
                      <a:pt x="756" y="372"/>
                    </a:lnTo>
                    <a:lnTo>
                      <a:pt x="744" y="348"/>
                    </a:lnTo>
                    <a:lnTo>
                      <a:pt x="744" y="324"/>
                    </a:lnTo>
                    <a:lnTo>
                      <a:pt x="744" y="288"/>
                    </a:lnTo>
                    <a:lnTo>
                      <a:pt x="744" y="264"/>
                    </a:lnTo>
                    <a:lnTo>
                      <a:pt x="744" y="240"/>
                    </a:lnTo>
                    <a:lnTo>
                      <a:pt x="768" y="216"/>
                    </a:lnTo>
                    <a:lnTo>
                      <a:pt x="768" y="192"/>
                    </a:lnTo>
                    <a:lnTo>
                      <a:pt x="780" y="168"/>
                    </a:lnTo>
                    <a:lnTo>
                      <a:pt x="804" y="156"/>
                    </a:lnTo>
                    <a:lnTo>
                      <a:pt x="804" y="132"/>
                    </a:lnTo>
                    <a:lnTo>
                      <a:pt x="828" y="108"/>
                    </a:lnTo>
                    <a:lnTo>
                      <a:pt x="852" y="96"/>
                    </a:lnTo>
                    <a:lnTo>
                      <a:pt x="864" y="72"/>
                    </a:lnTo>
                    <a:lnTo>
                      <a:pt x="84" y="0"/>
                    </a:lnTo>
                  </a:path>
                </a:pathLst>
              </a:custGeom>
              <a:gradFill rotWithShape="0">
                <a:gsLst>
                  <a:gs pos="0">
                    <a:srgbClr val="012501"/>
                  </a:gs>
                  <a:gs pos="100000">
                    <a:srgbClr val="037C03"/>
                  </a:gs>
                </a:gsLst>
                <a:lin ang="18900000" scaled="1"/>
              </a:gradFill>
              <a:ln w="9525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" name="Line 5"/>
              <p:cNvSpPr>
                <a:spLocks noChangeShapeType="1"/>
              </p:cNvSpPr>
              <p:nvPr/>
            </p:nvSpPr>
            <p:spPr bwMode="auto">
              <a:xfrm>
                <a:off x="890588" y="4310063"/>
                <a:ext cx="3251200" cy="18288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" name="Freeform 9"/>
              <p:cNvSpPr>
                <a:spLocks/>
              </p:cNvSpPr>
              <p:nvPr/>
            </p:nvSpPr>
            <p:spPr bwMode="auto">
              <a:xfrm>
                <a:off x="1533525" y="1219200"/>
                <a:ext cx="2471738" cy="2462213"/>
              </a:xfrm>
              <a:custGeom>
                <a:avLst/>
                <a:gdLst>
                  <a:gd name="T0" fmla="*/ 0 w 1557"/>
                  <a:gd name="T1" fmla="*/ 2147483647 h 1551"/>
                  <a:gd name="T2" fmla="*/ 2147483647 w 1557"/>
                  <a:gd name="T3" fmla="*/ 0 h 1551"/>
                  <a:gd name="T4" fmla="*/ 0 60000 65536"/>
                  <a:gd name="T5" fmla="*/ 0 60000 65536"/>
                  <a:gd name="T6" fmla="*/ 0 w 1557"/>
                  <a:gd name="T7" fmla="*/ 0 h 1551"/>
                  <a:gd name="T8" fmla="*/ 1557 w 1557"/>
                  <a:gd name="T9" fmla="*/ 1551 h 155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57" h="1551">
                    <a:moveTo>
                      <a:pt x="0" y="1551"/>
                    </a:moveTo>
                    <a:lnTo>
                      <a:pt x="1557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" name="Freeform 10"/>
              <p:cNvSpPr>
                <a:spLocks/>
              </p:cNvSpPr>
              <p:nvPr/>
            </p:nvSpPr>
            <p:spPr bwMode="auto">
              <a:xfrm>
                <a:off x="687388" y="2490788"/>
                <a:ext cx="1220787" cy="2001837"/>
              </a:xfrm>
              <a:custGeom>
                <a:avLst/>
                <a:gdLst>
                  <a:gd name="T0" fmla="*/ 0 w 865"/>
                  <a:gd name="T1" fmla="*/ 2147483647 h 1261"/>
                  <a:gd name="T2" fmla="*/ 2147483647 w 865"/>
                  <a:gd name="T3" fmla="*/ 2147483647 h 1261"/>
                  <a:gd name="T4" fmla="*/ 2147483647 w 865"/>
                  <a:gd name="T5" fmla="*/ 2147483647 h 1261"/>
                  <a:gd name="T6" fmla="*/ 0 w 865"/>
                  <a:gd name="T7" fmla="*/ 0 h 1261"/>
                  <a:gd name="T8" fmla="*/ 0 w 865"/>
                  <a:gd name="T9" fmla="*/ 2147483647 h 12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65"/>
                  <a:gd name="T16" fmla="*/ 0 h 1261"/>
                  <a:gd name="T17" fmla="*/ 865 w 865"/>
                  <a:gd name="T18" fmla="*/ 1261 h 12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65" h="1261">
                    <a:moveTo>
                      <a:pt x="0" y="828"/>
                    </a:moveTo>
                    <a:lnTo>
                      <a:pt x="864" y="1260"/>
                    </a:lnTo>
                    <a:lnTo>
                      <a:pt x="864" y="414"/>
                    </a:lnTo>
                    <a:lnTo>
                      <a:pt x="0" y="0"/>
                    </a:lnTo>
                    <a:lnTo>
                      <a:pt x="0" y="828"/>
                    </a:lnTo>
                  </a:path>
                </a:pathLst>
              </a:custGeom>
              <a:solidFill>
                <a:srgbClr val="FEBF02"/>
              </a:solidFill>
              <a:ln w="127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" name="Freeform 12"/>
              <p:cNvSpPr>
                <a:spLocks/>
              </p:cNvSpPr>
              <p:nvPr/>
            </p:nvSpPr>
            <p:spPr bwMode="auto">
              <a:xfrm>
                <a:off x="3990975" y="1219200"/>
                <a:ext cx="117475" cy="3910013"/>
              </a:xfrm>
              <a:custGeom>
                <a:avLst/>
                <a:gdLst>
                  <a:gd name="T0" fmla="*/ 2147483647 w 74"/>
                  <a:gd name="T1" fmla="*/ 2147483647 h 2463"/>
                  <a:gd name="T2" fmla="*/ 0 w 74"/>
                  <a:gd name="T3" fmla="*/ 0 h 2463"/>
                  <a:gd name="T4" fmla="*/ 0 60000 65536"/>
                  <a:gd name="T5" fmla="*/ 0 60000 65536"/>
                  <a:gd name="T6" fmla="*/ 0 w 74"/>
                  <a:gd name="T7" fmla="*/ 0 h 2463"/>
                  <a:gd name="T8" fmla="*/ 74 w 74"/>
                  <a:gd name="T9" fmla="*/ 2463 h 2463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4" h="2463">
                    <a:moveTo>
                      <a:pt x="74" y="2463"/>
                    </a:move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" name="Freeform 13"/>
              <p:cNvSpPr>
                <a:spLocks/>
              </p:cNvSpPr>
              <p:nvPr/>
            </p:nvSpPr>
            <p:spPr bwMode="auto">
              <a:xfrm>
                <a:off x="3803650" y="4208463"/>
                <a:ext cx="1220788" cy="2001837"/>
              </a:xfrm>
              <a:custGeom>
                <a:avLst/>
                <a:gdLst>
                  <a:gd name="T0" fmla="*/ 0 w 865"/>
                  <a:gd name="T1" fmla="*/ 2147483647 h 1261"/>
                  <a:gd name="T2" fmla="*/ 2147483647 w 865"/>
                  <a:gd name="T3" fmla="*/ 2147483647 h 1261"/>
                  <a:gd name="T4" fmla="*/ 2147483647 w 865"/>
                  <a:gd name="T5" fmla="*/ 2147483647 h 1261"/>
                  <a:gd name="T6" fmla="*/ 0 w 865"/>
                  <a:gd name="T7" fmla="*/ 0 h 1261"/>
                  <a:gd name="T8" fmla="*/ 0 w 865"/>
                  <a:gd name="T9" fmla="*/ 2147483647 h 12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65"/>
                  <a:gd name="T16" fmla="*/ 0 h 1261"/>
                  <a:gd name="T17" fmla="*/ 865 w 865"/>
                  <a:gd name="T18" fmla="*/ 1261 h 12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65" h="1261">
                    <a:moveTo>
                      <a:pt x="0" y="828"/>
                    </a:moveTo>
                    <a:lnTo>
                      <a:pt x="864" y="1260"/>
                    </a:lnTo>
                    <a:lnTo>
                      <a:pt x="864" y="414"/>
                    </a:lnTo>
                    <a:lnTo>
                      <a:pt x="0" y="0"/>
                    </a:lnTo>
                    <a:lnTo>
                      <a:pt x="0" y="828"/>
                    </a:lnTo>
                  </a:path>
                </a:pathLst>
              </a:custGeom>
              <a:solidFill>
                <a:srgbClr val="FEBF02"/>
              </a:solidFill>
              <a:ln w="127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" name="Line 14"/>
              <p:cNvSpPr>
                <a:spLocks noChangeShapeType="1"/>
              </p:cNvSpPr>
              <p:nvPr/>
            </p:nvSpPr>
            <p:spPr bwMode="auto">
              <a:xfrm flipV="1">
                <a:off x="890588" y="3681413"/>
                <a:ext cx="642937" cy="6286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" name="Line 15"/>
              <p:cNvSpPr>
                <a:spLocks noChangeShapeType="1"/>
              </p:cNvSpPr>
              <p:nvPr/>
            </p:nvSpPr>
            <p:spPr bwMode="auto">
              <a:xfrm flipH="1" flipV="1">
                <a:off x="4108450" y="5129213"/>
                <a:ext cx="33338" cy="10096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" name="Freeform 18"/>
              <p:cNvSpPr>
                <a:spLocks/>
              </p:cNvSpPr>
              <p:nvPr/>
            </p:nvSpPr>
            <p:spPr bwMode="auto">
              <a:xfrm>
                <a:off x="533400" y="4260850"/>
                <a:ext cx="393700" cy="387350"/>
              </a:xfrm>
              <a:custGeom>
                <a:avLst/>
                <a:gdLst>
                  <a:gd name="T0" fmla="*/ 0 w 279"/>
                  <a:gd name="T1" fmla="*/ 2147483647 h 244"/>
                  <a:gd name="T2" fmla="*/ 2147483647 w 279"/>
                  <a:gd name="T3" fmla="*/ 2147483647 h 244"/>
                  <a:gd name="T4" fmla="*/ 2147483647 w 279"/>
                  <a:gd name="T5" fmla="*/ 0 h 244"/>
                  <a:gd name="T6" fmla="*/ 2147483647 w 279"/>
                  <a:gd name="T7" fmla="*/ 2147483647 h 244"/>
                  <a:gd name="T8" fmla="*/ 2147483647 w 279"/>
                  <a:gd name="T9" fmla="*/ 2147483647 h 244"/>
                  <a:gd name="T10" fmla="*/ 2147483647 w 279"/>
                  <a:gd name="T11" fmla="*/ 2147483647 h 244"/>
                  <a:gd name="T12" fmla="*/ 2147483647 w 279"/>
                  <a:gd name="T13" fmla="*/ 2147483647 h 244"/>
                  <a:gd name="T14" fmla="*/ 2147483647 w 279"/>
                  <a:gd name="T15" fmla="*/ 2147483647 h 244"/>
                  <a:gd name="T16" fmla="*/ 2147483647 w 279"/>
                  <a:gd name="T17" fmla="*/ 2147483647 h 244"/>
                  <a:gd name="T18" fmla="*/ 2147483647 w 279"/>
                  <a:gd name="T19" fmla="*/ 2147483647 h 244"/>
                  <a:gd name="T20" fmla="*/ 2147483647 w 279"/>
                  <a:gd name="T21" fmla="*/ 2147483647 h 244"/>
                  <a:gd name="T22" fmla="*/ 2147483647 w 279"/>
                  <a:gd name="T23" fmla="*/ 2147483647 h 244"/>
                  <a:gd name="T24" fmla="*/ 2147483647 w 279"/>
                  <a:gd name="T25" fmla="*/ 2147483647 h 244"/>
                  <a:gd name="T26" fmla="*/ 2147483647 w 279"/>
                  <a:gd name="T27" fmla="*/ 2147483647 h 244"/>
                  <a:gd name="T28" fmla="*/ 2147483647 w 279"/>
                  <a:gd name="T29" fmla="*/ 2147483647 h 244"/>
                  <a:gd name="T30" fmla="*/ 2147483647 w 279"/>
                  <a:gd name="T31" fmla="*/ 2147483647 h 244"/>
                  <a:gd name="T32" fmla="*/ 2147483647 w 279"/>
                  <a:gd name="T33" fmla="*/ 2147483647 h 244"/>
                  <a:gd name="T34" fmla="*/ 2147483647 w 279"/>
                  <a:gd name="T35" fmla="*/ 2147483647 h 244"/>
                  <a:gd name="T36" fmla="*/ 2147483647 w 279"/>
                  <a:gd name="T37" fmla="*/ 2147483647 h 244"/>
                  <a:gd name="T38" fmla="*/ 2147483647 w 279"/>
                  <a:gd name="T39" fmla="*/ 2147483647 h 244"/>
                  <a:gd name="T40" fmla="*/ 2147483647 w 279"/>
                  <a:gd name="T41" fmla="*/ 2147483647 h 244"/>
                  <a:gd name="T42" fmla="*/ 2147483647 w 279"/>
                  <a:gd name="T43" fmla="*/ 2147483647 h 244"/>
                  <a:gd name="T44" fmla="*/ 2147483647 w 279"/>
                  <a:gd name="T45" fmla="*/ 2147483647 h 244"/>
                  <a:gd name="T46" fmla="*/ 2147483647 w 279"/>
                  <a:gd name="T47" fmla="*/ 2147483647 h 244"/>
                  <a:gd name="T48" fmla="*/ 2147483647 w 279"/>
                  <a:gd name="T49" fmla="*/ 2147483647 h 244"/>
                  <a:gd name="T50" fmla="*/ 2147483647 w 279"/>
                  <a:gd name="T51" fmla="*/ 2147483647 h 244"/>
                  <a:gd name="T52" fmla="*/ 2147483647 w 279"/>
                  <a:gd name="T53" fmla="*/ 2147483647 h 244"/>
                  <a:gd name="T54" fmla="*/ 2147483647 w 279"/>
                  <a:gd name="T55" fmla="*/ 2147483647 h 244"/>
                  <a:gd name="T56" fmla="*/ 2147483647 w 279"/>
                  <a:gd name="T57" fmla="*/ 2147483647 h 244"/>
                  <a:gd name="T58" fmla="*/ 2147483647 w 279"/>
                  <a:gd name="T59" fmla="*/ 2147483647 h 244"/>
                  <a:gd name="T60" fmla="*/ 2147483647 w 279"/>
                  <a:gd name="T61" fmla="*/ 2147483647 h 244"/>
                  <a:gd name="T62" fmla="*/ 2147483647 w 279"/>
                  <a:gd name="T63" fmla="*/ 2147483647 h 244"/>
                  <a:gd name="T64" fmla="*/ 2147483647 w 279"/>
                  <a:gd name="T65" fmla="*/ 2147483647 h 244"/>
                  <a:gd name="T66" fmla="*/ 2147483647 w 279"/>
                  <a:gd name="T67" fmla="*/ 2147483647 h 244"/>
                  <a:gd name="T68" fmla="*/ 2147483647 w 279"/>
                  <a:gd name="T69" fmla="*/ 2147483647 h 244"/>
                  <a:gd name="T70" fmla="*/ 2147483647 w 279"/>
                  <a:gd name="T71" fmla="*/ 2147483647 h 244"/>
                  <a:gd name="T72" fmla="*/ 2147483647 w 279"/>
                  <a:gd name="T73" fmla="*/ 2147483647 h 244"/>
                  <a:gd name="T74" fmla="*/ 2147483647 w 279"/>
                  <a:gd name="T75" fmla="*/ 2147483647 h 244"/>
                  <a:gd name="T76" fmla="*/ 2147483647 w 279"/>
                  <a:gd name="T77" fmla="*/ 2147483647 h 244"/>
                  <a:gd name="T78" fmla="*/ 2147483647 w 279"/>
                  <a:gd name="T79" fmla="*/ 2147483647 h 244"/>
                  <a:gd name="T80" fmla="*/ 2147483647 w 279"/>
                  <a:gd name="T81" fmla="*/ 2147483647 h 244"/>
                  <a:gd name="T82" fmla="*/ 2147483647 w 279"/>
                  <a:gd name="T83" fmla="*/ 2147483647 h 244"/>
                  <a:gd name="T84" fmla="*/ 2147483647 w 279"/>
                  <a:gd name="T85" fmla="*/ 2147483647 h 244"/>
                  <a:gd name="T86" fmla="*/ 2147483647 w 279"/>
                  <a:gd name="T87" fmla="*/ 2147483647 h 244"/>
                  <a:gd name="T88" fmla="*/ 2147483647 w 279"/>
                  <a:gd name="T89" fmla="*/ 2147483647 h 244"/>
                  <a:gd name="T90" fmla="*/ 2147483647 w 279"/>
                  <a:gd name="T91" fmla="*/ 2147483647 h 244"/>
                  <a:gd name="T92" fmla="*/ 2147483647 w 279"/>
                  <a:gd name="T93" fmla="*/ 2147483647 h 244"/>
                  <a:gd name="T94" fmla="*/ 2147483647 w 279"/>
                  <a:gd name="T95" fmla="*/ 2147483647 h 244"/>
                  <a:gd name="T96" fmla="*/ 2147483647 w 279"/>
                  <a:gd name="T97" fmla="*/ 2147483647 h 244"/>
                  <a:gd name="T98" fmla="*/ 0 w 279"/>
                  <a:gd name="T99" fmla="*/ 2147483647 h 24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279"/>
                  <a:gd name="T151" fmla="*/ 0 h 244"/>
                  <a:gd name="T152" fmla="*/ 279 w 279"/>
                  <a:gd name="T153" fmla="*/ 244 h 244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279" h="244">
                    <a:moveTo>
                      <a:pt x="0" y="243"/>
                    </a:moveTo>
                    <a:lnTo>
                      <a:pt x="148" y="1"/>
                    </a:lnTo>
                    <a:lnTo>
                      <a:pt x="160" y="0"/>
                    </a:lnTo>
                    <a:lnTo>
                      <a:pt x="167" y="3"/>
                    </a:lnTo>
                    <a:lnTo>
                      <a:pt x="168" y="6"/>
                    </a:lnTo>
                    <a:lnTo>
                      <a:pt x="173" y="5"/>
                    </a:lnTo>
                    <a:lnTo>
                      <a:pt x="177" y="9"/>
                    </a:lnTo>
                    <a:lnTo>
                      <a:pt x="182" y="7"/>
                    </a:lnTo>
                    <a:lnTo>
                      <a:pt x="184" y="12"/>
                    </a:lnTo>
                    <a:lnTo>
                      <a:pt x="190" y="13"/>
                    </a:lnTo>
                    <a:lnTo>
                      <a:pt x="196" y="14"/>
                    </a:lnTo>
                    <a:lnTo>
                      <a:pt x="201" y="15"/>
                    </a:lnTo>
                    <a:lnTo>
                      <a:pt x="205" y="19"/>
                    </a:lnTo>
                    <a:lnTo>
                      <a:pt x="210" y="20"/>
                    </a:lnTo>
                    <a:lnTo>
                      <a:pt x="215" y="23"/>
                    </a:lnTo>
                    <a:lnTo>
                      <a:pt x="222" y="25"/>
                    </a:lnTo>
                    <a:lnTo>
                      <a:pt x="226" y="29"/>
                    </a:lnTo>
                    <a:lnTo>
                      <a:pt x="229" y="32"/>
                    </a:lnTo>
                    <a:lnTo>
                      <a:pt x="231" y="36"/>
                    </a:lnTo>
                    <a:lnTo>
                      <a:pt x="235" y="39"/>
                    </a:lnTo>
                    <a:lnTo>
                      <a:pt x="238" y="45"/>
                    </a:lnTo>
                    <a:lnTo>
                      <a:pt x="242" y="46"/>
                    </a:lnTo>
                    <a:lnTo>
                      <a:pt x="248" y="55"/>
                    </a:lnTo>
                    <a:lnTo>
                      <a:pt x="249" y="58"/>
                    </a:lnTo>
                    <a:lnTo>
                      <a:pt x="255" y="63"/>
                    </a:lnTo>
                    <a:lnTo>
                      <a:pt x="256" y="67"/>
                    </a:lnTo>
                    <a:lnTo>
                      <a:pt x="261" y="71"/>
                    </a:lnTo>
                    <a:lnTo>
                      <a:pt x="261" y="75"/>
                    </a:lnTo>
                    <a:lnTo>
                      <a:pt x="264" y="81"/>
                    </a:lnTo>
                    <a:lnTo>
                      <a:pt x="264" y="86"/>
                    </a:lnTo>
                    <a:lnTo>
                      <a:pt x="266" y="90"/>
                    </a:lnTo>
                    <a:lnTo>
                      <a:pt x="266" y="95"/>
                    </a:lnTo>
                    <a:lnTo>
                      <a:pt x="268" y="99"/>
                    </a:lnTo>
                    <a:lnTo>
                      <a:pt x="267" y="103"/>
                    </a:lnTo>
                    <a:lnTo>
                      <a:pt x="268" y="109"/>
                    </a:lnTo>
                    <a:lnTo>
                      <a:pt x="269" y="113"/>
                    </a:lnTo>
                    <a:lnTo>
                      <a:pt x="273" y="119"/>
                    </a:lnTo>
                    <a:lnTo>
                      <a:pt x="274" y="124"/>
                    </a:lnTo>
                    <a:lnTo>
                      <a:pt x="275" y="128"/>
                    </a:lnTo>
                    <a:lnTo>
                      <a:pt x="276" y="134"/>
                    </a:lnTo>
                    <a:lnTo>
                      <a:pt x="277" y="138"/>
                    </a:lnTo>
                    <a:lnTo>
                      <a:pt x="277" y="143"/>
                    </a:lnTo>
                    <a:lnTo>
                      <a:pt x="277" y="147"/>
                    </a:lnTo>
                    <a:lnTo>
                      <a:pt x="274" y="153"/>
                    </a:lnTo>
                    <a:lnTo>
                      <a:pt x="276" y="156"/>
                    </a:lnTo>
                    <a:lnTo>
                      <a:pt x="277" y="162"/>
                    </a:lnTo>
                    <a:lnTo>
                      <a:pt x="278" y="167"/>
                    </a:lnTo>
                    <a:lnTo>
                      <a:pt x="275" y="172"/>
                    </a:lnTo>
                    <a:lnTo>
                      <a:pt x="271" y="181"/>
                    </a:lnTo>
                    <a:lnTo>
                      <a:pt x="0" y="243"/>
                    </a:lnTo>
                  </a:path>
                </a:pathLst>
              </a:custGeom>
              <a:noFill/>
              <a:ln w="9525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" name="Arc 19"/>
              <p:cNvSpPr>
                <a:spLocks/>
              </p:cNvSpPr>
              <p:nvPr/>
            </p:nvSpPr>
            <p:spPr bwMode="auto">
              <a:xfrm rot="720000">
                <a:off x="733425" y="4276725"/>
                <a:ext cx="211138" cy="236538"/>
              </a:xfrm>
              <a:custGeom>
                <a:avLst/>
                <a:gdLst>
                  <a:gd name="T0" fmla="*/ 0 w 21745"/>
                  <a:gd name="T1" fmla="*/ 0 h 21600"/>
                  <a:gd name="T2" fmla="*/ 2147483647 w 21745"/>
                  <a:gd name="T3" fmla="*/ 2147483647 h 21600"/>
                  <a:gd name="T4" fmla="*/ 1179876122 w 21745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745"/>
                  <a:gd name="T10" fmla="*/ 0 h 21600"/>
                  <a:gd name="T11" fmla="*/ 21745 w 21745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745" h="21600" fill="none" extrusionOk="0">
                    <a:moveTo>
                      <a:pt x="0" y="0"/>
                    </a:moveTo>
                    <a:cubicBezTo>
                      <a:pt x="48" y="0"/>
                      <a:pt x="96" y="-1"/>
                      <a:pt x="145" y="0"/>
                    </a:cubicBezTo>
                    <a:cubicBezTo>
                      <a:pt x="12074" y="0"/>
                      <a:pt x="21745" y="9670"/>
                      <a:pt x="21745" y="21600"/>
                    </a:cubicBezTo>
                  </a:path>
                  <a:path w="21745" h="21600" stroke="0" extrusionOk="0">
                    <a:moveTo>
                      <a:pt x="0" y="0"/>
                    </a:moveTo>
                    <a:cubicBezTo>
                      <a:pt x="48" y="0"/>
                      <a:pt x="96" y="-1"/>
                      <a:pt x="145" y="0"/>
                    </a:cubicBezTo>
                    <a:cubicBezTo>
                      <a:pt x="12074" y="0"/>
                      <a:pt x="21745" y="9670"/>
                      <a:pt x="21745" y="21600"/>
                    </a:cubicBezTo>
                    <a:lnTo>
                      <a:pt x="145" y="21600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" name="Line 20"/>
              <p:cNvSpPr>
                <a:spLocks noChangeShapeType="1"/>
              </p:cNvSpPr>
              <p:nvPr/>
            </p:nvSpPr>
            <p:spPr bwMode="auto">
              <a:xfrm flipH="1">
                <a:off x="533400" y="4095750"/>
                <a:ext cx="303213" cy="55086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" name="Oval 21"/>
              <p:cNvSpPr>
                <a:spLocks noChangeArrowheads="1"/>
              </p:cNvSpPr>
              <p:nvPr/>
            </p:nvSpPr>
            <p:spPr bwMode="auto">
              <a:xfrm rot="19740000">
                <a:off x="811213" y="4281488"/>
                <a:ext cx="100012" cy="19843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" name="Line 22"/>
              <p:cNvSpPr>
                <a:spLocks noChangeShapeType="1"/>
              </p:cNvSpPr>
              <p:nvPr/>
            </p:nvSpPr>
            <p:spPr bwMode="auto">
              <a:xfrm flipV="1">
                <a:off x="533400" y="4502150"/>
                <a:ext cx="555625" cy="14446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" name="Freeform 23"/>
              <p:cNvSpPr>
                <a:spLocks/>
              </p:cNvSpPr>
              <p:nvPr/>
            </p:nvSpPr>
            <p:spPr bwMode="auto">
              <a:xfrm>
                <a:off x="3784600" y="6089650"/>
                <a:ext cx="393700" cy="387350"/>
              </a:xfrm>
              <a:custGeom>
                <a:avLst/>
                <a:gdLst>
                  <a:gd name="T0" fmla="*/ 0 w 279"/>
                  <a:gd name="T1" fmla="*/ 2147483647 h 244"/>
                  <a:gd name="T2" fmla="*/ 2147483647 w 279"/>
                  <a:gd name="T3" fmla="*/ 2147483647 h 244"/>
                  <a:gd name="T4" fmla="*/ 2147483647 w 279"/>
                  <a:gd name="T5" fmla="*/ 0 h 244"/>
                  <a:gd name="T6" fmla="*/ 2147483647 w 279"/>
                  <a:gd name="T7" fmla="*/ 2147483647 h 244"/>
                  <a:gd name="T8" fmla="*/ 2147483647 w 279"/>
                  <a:gd name="T9" fmla="*/ 2147483647 h 244"/>
                  <a:gd name="T10" fmla="*/ 2147483647 w 279"/>
                  <a:gd name="T11" fmla="*/ 2147483647 h 244"/>
                  <a:gd name="T12" fmla="*/ 2147483647 w 279"/>
                  <a:gd name="T13" fmla="*/ 2147483647 h 244"/>
                  <a:gd name="T14" fmla="*/ 2147483647 w 279"/>
                  <a:gd name="T15" fmla="*/ 2147483647 h 244"/>
                  <a:gd name="T16" fmla="*/ 2147483647 w 279"/>
                  <a:gd name="T17" fmla="*/ 2147483647 h 244"/>
                  <a:gd name="T18" fmla="*/ 2147483647 w 279"/>
                  <a:gd name="T19" fmla="*/ 2147483647 h 244"/>
                  <a:gd name="T20" fmla="*/ 2147483647 w 279"/>
                  <a:gd name="T21" fmla="*/ 2147483647 h 244"/>
                  <a:gd name="T22" fmla="*/ 2147483647 w 279"/>
                  <a:gd name="T23" fmla="*/ 2147483647 h 244"/>
                  <a:gd name="T24" fmla="*/ 2147483647 w 279"/>
                  <a:gd name="T25" fmla="*/ 2147483647 h 244"/>
                  <a:gd name="T26" fmla="*/ 2147483647 w 279"/>
                  <a:gd name="T27" fmla="*/ 2147483647 h 244"/>
                  <a:gd name="T28" fmla="*/ 2147483647 w 279"/>
                  <a:gd name="T29" fmla="*/ 2147483647 h 244"/>
                  <a:gd name="T30" fmla="*/ 2147483647 w 279"/>
                  <a:gd name="T31" fmla="*/ 2147483647 h 244"/>
                  <a:gd name="T32" fmla="*/ 2147483647 w 279"/>
                  <a:gd name="T33" fmla="*/ 2147483647 h 244"/>
                  <a:gd name="T34" fmla="*/ 2147483647 w 279"/>
                  <a:gd name="T35" fmla="*/ 2147483647 h 244"/>
                  <a:gd name="T36" fmla="*/ 2147483647 w 279"/>
                  <a:gd name="T37" fmla="*/ 2147483647 h 244"/>
                  <a:gd name="T38" fmla="*/ 2147483647 w 279"/>
                  <a:gd name="T39" fmla="*/ 2147483647 h 244"/>
                  <a:gd name="T40" fmla="*/ 2147483647 w 279"/>
                  <a:gd name="T41" fmla="*/ 2147483647 h 244"/>
                  <a:gd name="T42" fmla="*/ 2147483647 w 279"/>
                  <a:gd name="T43" fmla="*/ 2147483647 h 244"/>
                  <a:gd name="T44" fmla="*/ 2147483647 w 279"/>
                  <a:gd name="T45" fmla="*/ 2147483647 h 244"/>
                  <a:gd name="T46" fmla="*/ 2147483647 w 279"/>
                  <a:gd name="T47" fmla="*/ 2147483647 h 244"/>
                  <a:gd name="T48" fmla="*/ 2147483647 w 279"/>
                  <a:gd name="T49" fmla="*/ 2147483647 h 244"/>
                  <a:gd name="T50" fmla="*/ 2147483647 w 279"/>
                  <a:gd name="T51" fmla="*/ 2147483647 h 244"/>
                  <a:gd name="T52" fmla="*/ 2147483647 w 279"/>
                  <a:gd name="T53" fmla="*/ 2147483647 h 244"/>
                  <a:gd name="T54" fmla="*/ 2147483647 w 279"/>
                  <a:gd name="T55" fmla="*/ 2147483647 h 244"/>
                  <a:gd name="T56" fmla="*/ 2147483647 w 279"/>
                  <a:gd name="T57" fmla="*/ 2147483647 h 244"/>
                  <a:gd name="T58" fmla="*/ 2147483647 w 279"/>
                  <a:gd name="T59" fmla="*/ 2147483647 h 244"/>
                  <a:gd name="T60" fmla="*/ 2147483647 w 279"/>
                  <a:gd name="T61" fmla="*/ 2147483647 h 244"/>
                  <a:gd name="T62" fmla="*/ 2147483647 w 279"/>
                  <a:gd name="T63" fmla="*/ 2147483647 h 244"/>
                  <a:gd name="T64" fmla="*/ 2147483647 w 279"/>
                  <a:gd name="T65" fmla="*/ 2147483647 h 244"/>
                  <a:gd name="T66" fmla="*/ 2147483647 w 279"/>
                  <a:gd name="T67" fmla="*/ 2147483647 h 244"/>
                  <a:gd name="T68" fmla="*/ 2147483647 w 279"/>
                  <a:gd name="T69" fmla="*/ 2147483647 h 244"/>
                  <a:gd name="T70" fmla="*/ 2147483647 w 279"/>
                  <a:gd name="T71" fmla="*/ 2147483647 h 244"/>
                  <a:gd name="T72" fmla="*/ 2147483647 w 279"/>
                  <a:gd name="T73" fmla="*/ 2147483647 h 244"/>
                  <a:gd name="T74" fmla="*/ 2147483647 w 279"/>
                  <a:gd name="T75" fmla="*/ 2147483647 h 244"/>
                  <a:gd name="T76" fmla="*/ 2147483647 w 279"/>
                  <a:gd name="T77" fmla="*/ 2147483647 h 244"/>
                  <a:gd name="T78" fmla="*/ 2147483647 w 279"/>
                  <a:gd name="T79" fmla="*/ 2147483647 h 244"/>
                  <a:gd name="T80" fmla="*/ 2147483647 w 279"/>
                  <a:gd name="T81" fmla="*/ 2147483647 h 244"/>
                  <a:gd name="T82" fmla="*/ 2147483647 w 279"/>
                  <a:gd name="T83" fmla="*/ 2147483647 h 244"/>
                  <a:gd name="T84" fmla="*/ 2147483647 w 279"/>
                  <a:gd name="T85" fmla="*/ 2147483647 h 244"/>
                  <a:gd name="T86" fmla="*/ 2147483647 w 279"/>
                  <a:gd name="T87" fmla="*/ 2147483647 h 244"/>
                  <a:gd name="T88" fmla="*/ 2147483647 w 279"/>
                  <a:gd name="T89" fmla="*/ 2147483647 h 244"/>
                  <a:gd name="T90" fmla="*/ 2147483647 w 279"/>
                  <a:gd name="T91" fmla="*/ 2147483647 h 244"/>
                  <a:gd name="T92" fmla="*/ 2147483647 w 279"/>
                  <a:gd name="T93" fmla="*/ 2147483647 h 244"/>
                  <a:gd name="T94" fmla="*/ 2147483647 w 279"/>
                  <a:gd name="T95" fmla="*/ 2147483647 h 244"/>
                  <a:gd name="T96" fmla="*/ 2147483647 w 279"/>
                  <a:gd name="T97" fmla="*/ 2147483647 h 244"/>
                  <a:gd name="T98" fmla="*/ 0 w 279"/>
                  <a:gd name="T99" fmla="*/ 2147483647 h 24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279"/>
                  <a:gd name="T151" fmla="*/ 0 h 244"/>
                  <a:gd name="T152" fmla="*/ 279 w 279"/>
                  <a:gd name="T153" fmla="*/ 244 h 244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279" h="244">
                    <a:moveTo>
                      <a:pt x="0" y="243"/>
                    </a:moveTo>
                    <a:lnTo>
                      <a:pt x="148" y="1"/>
                    </a:lnTo>
                    <a:lnTo>
                      <a:pt x="160" y="0"/>
                    </a:lnTo>
                    <a:lnTo>
                      <a:pt x="167" y="3"/>
                    </a:lnTo>
                    <a:lnTo>
                      <a:pt x="168" y="6"/>
                    </a:lnTo>
                    <a:lnTo>
                      <a:pt x="173" y="5"/>
                    </a:lnTo>
                    <a:lnTo>
                      <a:pt x="177" y="9"/>
                    </a:lnTo>
                    <a:lnTo>
                      <a:pt x="182" y="7"/>
                    </a:lnTo>
                    <a:lnTo>
                      <a:pt x="184" y="12"/>
                    </a:lnTo>
                    <a:lnTo>
                      <a:pt x="190" y="13"/>
                    </a:lnTo>
                    <a:lnTo>
                      <a:pt x="196" y="14"/>
                    </a:lnTo>
                    <a:lnTo>
                      <a:pt x="201" y="15"/>
                    </a:lnTo>
                    <a:lnTo>
                      <a:pt x="205" y="19"/>
                    </a:lnTo>
                    <a:lnTo>
                      <a:pt x="210" y="20"/>
                    </a:lnTo>
                    <a:lnTo>
                      <a:pt x="215" y="23"/>
                    </a:lnTo>
                    <a:lnTo>
                      <a:pt x="222" y="25"/>
                    </a:lnTo>
                    <a:lnTo>
                      <a:pt x="226" y="29"/>
                    </a:lnTo>
                    <a:lnTo>
                      <a:pt x="229" y="32"/>
                    </a:lnTo>
                    <a:lnTo>
                      <a:pt x="231" y="36"/>
                    </a:lnTo>
                    <a:lnTo>
                      <a:pt x="235" y="39"/>
                    </a:lnTo>
                    <a:lnTo>
                      <a:pt x="238" y="45"/>
                    </a:lnTo>
                    <a:lnTo>
                      <a:pt x="242" y="46"/>
                    </a:lnTo>
                    <a:lnTo>
                      <a:pt x="248" y="55"/>
                    </a:lnTo>
                    <a:lnTo>
                      <a:pt x="249" y="58"/>
                    </a:lnTo>
                    <a:lnTo>
                      <a:pt x="255" y="63"/>
                    </a:lnTo>
                    <a:lnTo>
                      <a:pt x="256" y="67"/>
                    </a:lnTo>
                    <a:lnTo>
                      <a:pt x="261" y="71"/>
                    </a:lnTo>
                    <a:lnTo>
                      <a:pt x="261" y="75"/>
                    </a:lnTo>
                    <a:lnTo>
                      <a:pt x="264" y="81"/>
                    </a:lnTo>
                    <a:lnTo>
                      <a:pt x="264" y="86"/>
                    </a:lnTo>
                    <a:lnTo>
                      <a:pt x="266" y="90"/>
                    </a:lnTo>
                    <a:lnTo>
                      <a:pt x="266" y="95"/>
                    </a:lnTo>
                    <a:lnTo>
                      <a:pt x="268" y="99"/>
                    </a:lnTo>
                    <a:lnTo>
                      <a:pt x="267" y="103"/>
                    </a:lnTo>
                    <a:lnTo>
                      <a:pt x="268" y="109"/>
                    </a:lnTo>
                    <a:lnTo>
                      <a:pt x="269" y="113"/>
                    </a:lnTo>
                    <a:lnTo>
                      <a:pt x="273" y="119"/>
                    </a:lnTo>
                    <a:lnTo>
                      <a:pt x="274" y="124"/>
                    </a:lnTo>
                    <a:lnTo>
                      <a:pt x="275" y="128"/>
                    </a:lnTo>
                    <a:lnTo>
                      <a:pt x="276" y="134"/>
                    </a:lnTo>
                    <a:lnTo>
                      <a:pt x="277" y="138"/>
                    </a:lnTo>
                    <a:lnTo>
                      <a:pt x="277" y="143"/>
                    </a:lnTo>
                    <a:lnTo>
                      <a:pt x="277" y="147"/>
                    </a:lnTo>
                    <a:lnTo>
                      <a:pt x="274" y="153"/>
                    </a:lnTo>
                    <a:lnTo>
                      <a:pt x="276" y="156"/>
                    </a:lnTo>
                    <a:lnTo>
                      <a:pt x="277" y="162"/>
                    </a:lnTo>
                    <a:lnTo>
                      <a:pt x="278" y="167"/>
                    </a:lnTo>
                    <a:lnTo>
                      <a:pt x="275" y="172"/>
                    </a:lnTo>
                    <a:lnTo>
                      <a:pt x="271" y="181"/>
                    </a:lnTo>
                    <a:lnTo>
                      <a:pt x="0" y="243"/>
                    </a:lnTo>
                  </a:path>
                </a:pathLst>
              </a:custGeom>
              <a:noFill/>
              <a:ln w="9525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" name="Arc 24"/>
              <p:cNvSpPr>
                <a:spLocks/>
              </p:cNvSpPr>
              <p:nvPr/>
            </p:nvSpPr>
            <p:spPr bwMode="auto">
              <a:xfrm rot="720000">
                <a:off x="3984625" y="6105525"/>
                <a:ext cx="211138" cy="236538"/>
              </a:xfrm>
              <a:custGeom>
                <a:avLst/>
                <a:gdLst>
                  <a:gd name="T0" fmla="*/ 0 w 21745"/>
                  <a:gd name="T1" fmla="*/ 0 h 21600"/>
                  <a:gd name="T2" fmla="*/ 2147483647 w 21745"/>
                  <a:gd name="T3" fmla="*/ 2147483647 h 21600"/>
                  <a:gd name="T4" fmla="*/ 1179876122 w 21745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745"/>
                  <a:gd name="T10" fmla="*/ 0 h 21600"/>
                  <a:gd name="T11" fmla="*/ 21745 w 21745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745" h="21600" fill="none" extrusionOk="0">
                    <a:moveTo>
                      <a:pt x="0" y="0"/>
                    </a:moveTo>
                    <a:cubicBezTo>
                      <a:pt x="48" y="0"/>
                      <a:pt x="96" y="-1"/>
                      <a:pt x="145" y="0"/>
                    </a:cubicBezTo>
                    <a:cubicBezTo>
                      <a:pt x="12074" y="0"/>
                      <a:pt x="21745" y="9670"/>
                      <a:pt x="21745" y="21600"/>
                    </a:cubicBezTo>
                  </a:path>
                  <a:path w="21745" h="21600" stroke="0" extrusionOk="0">
                    <a:moveTo>
                      <a:pt x="0" y="0"/>
                    </a:moveTo>
                    <a:cubicBezTo>
                      <a:pt x="48" y="0"/>
                      <a:pt x="96" y="-1"/>
                      <a:pt x="145" y="0"/>
                    </a:cubicBezTo>
                    <a:cubicBezTo>
                      <a:pt x="12074" y="0"/>
                      <a:pt x="21745" y="9670"/>
                      <a:pt x="21745" y="21600"/>
                    </a:cubicBezTo>
                    <a:lnTo>
                      <a:pt x="145" y="21600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" name="Line 25"/>
              <p:cNvSpPr>
                <a:spLocks noChangeShapeType="1"/>
              </p:cNvSpPr>
              <p:nvPr/>
            </p:nvSpPr>
            <p:spPr bwMode="auto">
              <a:xfrm flipH="1">
                <a:off x="3784600" y="5924550"/>
                <a:ext cx="303213" cy="55086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" name="Oval 26"/>
              <p:cNvSpPr>
                <a:spLocks noChangeArrowheads="1"/>
              </p:cNvSpPr>
              <p:nvPr/>
            </p:nvSpPr>
            <p:spPr bwMode="auto">
              <a:xfrm rot="19740000">
                <a:off x="4062413" y="6110288"/>
                <a:ext cx="100012" cy="19843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" name="Line 27"/>
              <p:cNvSpPr>
                <a:spLocks noChangeShapeType="1"/>
              </p:cNvSpPr>
              <p:nvPr/>
            </p:nvSpPr>
            <p:spPr bwMode="auto">
              <a:xfrm flipV="1">
                <a:off x="3784600" y="6330950"/>
                <a:ext cx="555625" cy="14446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" name="Oval 33"/>
              <p:cNvSpPr>
                <a:spLocks noChangeArrowheads="1"/>
              </p:cNvSpPr>
              <p:nvPr/>
            </p:nvSpPr>
            <p:spPr bwMode="auto">
              <a:xfrm>
                <a:off x="4079875" y="5081588"/>
                <a:ext cx="57150" cy="63500"/>
              </a:xfrm>
              <a:prstGeom prst="ellipse">
                <a:avLst/>
              </a:prstGeom>
              <a:solidFill>
                <a:srgbClr val="037C03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" name="Oval 34"/>
              <p:cNvSpPr>
                <a:spLocks noChangeArrowheads="1"/>
              </p:cNvSpPr>
              <p:nvPr/>
            </p:nvSpPr>
            <p:spPr bwMode="auto">
              <a:xfrm>
                <a:off x="1504950" y="3649663"/>
                <a:ext cx="57150" cy="63500"/>
              </a:xfrm>
              <a:prstGeom prst="ellipse">
                <a:avLst/>
              </a:prstGeom>
              <a:solidFill>
                <a:srgbClr val="037C03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50" name="Text Box 26"/>
            <p:cNvSpPr txBox="1">
              <a:spLocks noChangeArrowheads="1"/>
            </p:cNvSpPr>
            <p:nvPr/>
          </p:nvSpPr>
          <p:spPr bwMode="auto">
            <a:xfrm>
              <a:off x="3657600" y="753824"/>
              <a:ext cx="809272" cy="5470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X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Text Box 26"/>
            <p:cNvSpPr txBox="1">
              <a:spLocks noChangeArrowheads="1"/>
            </p:cNvSpPr>
            <p:nvPr/>
          </p:nvSpPr>
          <p:spPr bwMode="auto">
            <a:xfrm>
              <a:off x="867127" y="3092412"/>
              <a:ext cx="809272" cy="5470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x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Text Box 26"/>
            <p:cNvSpPr txBox="1">
              <a:spLocks noChangeArrowheads="1"/>
            </p:cNvSpPr>
            <p:nvPr/>
          </p:nvSpPr>
          <p:spPr bwMode="auto">
            <a:xfrm>
              <a:off x="3520189" y="4479002"/>
              <a:ext cx="809272" cy="5470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x'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0" y="6604084"/>
            <a:ext cx="8996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Derek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Hoiem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6" name="Title 1"/>
          <p:cNvSpPr txBox="1">
            <a:spLocks/>
          </p:cNvSpPr>
          <p:nvPr/>
        </p:nvSpPr>
        <p:spPr bwMode="auto">
          <a:xfrm>
            <a:off x="0" y="69804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Depth from stereo</a:t>
            </a:r>
          </a:p>
        </p:txBody>
      </p:sp>
      <p:sp>
        <p:nvSpPr>
          <p:cNvPr id="58" name="Content Placeholder 52"/>
          <p:cNvSpPr>
            <a:spLocks noGrp="1"/>
          </p:cNvSpPr>
          <p:nvPr>
            <p:ph idx="1"/>
          </p:nvPr>
        </p:nvSpPr>
        <p:spPr>
          <a:xfrm>
            <a:off x="457200" y="990601"/>
            <a:ext cx="8229600" cy="2667000"/>
          </a:xfrm>
        </p:spPr>
        <p:txBody>
          <a:bodyPr>
            <a:normAutofit/>
          </a:bodyPr>
          <a:lstStyle/>
          <a:p>
            <a:r>
              <a:rPr lang="en-US" sz="2600" dirty="0"/>
              <a:t>Goal: recover depth by finding image coordinate x’ that corresponds to x</a:t>
            </a:r>
          </a:p>
        </p:txBody>
      </p:sp>
    </p:spTree>
    <p:extLst>
      <p:ext uri="{BB962C8B-B14F-4D97-AF65-F5344CB8AC3E}">
        <p14:creationId xmlns:p14="http://schemas.microsoft.com/office/powerpoint/2010/main" val="11379851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ontent Placeholder 5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3189513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Goal: recover depth by finding image coordinate x’ that corresponds to x</a:t>
            </a:r>
          </a:p>
          <a:p>
            <a:r>
              <a:rPr lang="en-US" sz="2800" dirty="0"/>
              <a:t>Sub-Problems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Calibration: How do we recover the relation of the cameras (if not already known)?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Correspondence: How do we search for the matching point x’?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Estimate depth from matches</a:t>
            </a:r>
          </a:p>
        </p:txBody>
      </p:sp>
      <p:grpSp>
        <p:nvGrpSpPr>
          <p:cNvPr id="54" name="Group 53"/>
          <p:cNvGrpSpPr>
            <a:grpSpLocks noChangeAspect="1"/>
          </p:cNvGrpSpPr>
          <p:nvPr/>
        </p:nvGrpSpPr>
        <p:grpSpPr>
          <a:xfrm>
            <a:off x="3361601" y="3754448"/>
            <a:ext cx="2240346" cy="2976732"/>
            <a:chOff x="609600" y="753824"/>
            <a:chExt cx="3905925" cy="5189776"/>
          </a:xfrm>
        </p:grpSpPr>
        <p:grpSp>
          <p:nvGrpSpPr>
            <p:cNvPr id="55" name="Group 54"/>
            <p:cNvGrpSpPr>
              <a:grpSpLocks noChangeAspect="1"/>
            </p:cNvGrpSpPr>
            <p:nvPr/>
          </p:nvGrpSpPr>
          <p:grpSpPr>
            <a:xfrm>
              <a:off x="609600" y="1143000"/>
              <a:ext cx="3905925" cy="4800600"/>
              <a:chOff x="533400" y="957263"/>
              <a:chExt cx="4491038" cy="5519737"/>
            </a:xfrm>
          </p:grpSpPr>
          <p:sp>
            <p:nvSpPr>
              <p:cNvPr id="59" name="Freeform 4"/>
              <p:cNvSpPr>
                <a:spLocks/>
              </p:cNvSpPr>
              <p:nvPr/>
            </p:nvSpPr>
            <p:spPr bwMode="auto">
              <a:xfrm>
                <a:off x="3481388" y="957263"/>
                <a:ext cx="1220787" cy="839787"/>
              </a:xfrm>
              <a:custGeom>
                <a:avLst/>
                <a:gdLst>
                  <a:gd name="T0" fmla="*/ 2147483647 w 865"/>
                  <a:gd name="T1" fmla="*/ 0 h 529"/>
                  <a:gd name="T2" fmla="*/ 2147483647 w 865"/>
                  <a:gd name="T3" fmla="*/ 2147483647 h 529"/>
                  <a:gd name="T4" fmla="*/ 2147483647 w 865"/>
                  <a:gd name="T5" fmla="*/ 2147483647 h 529"/>
                  <a:gd name="T6" fmla="*/ 2147483647 w 865"/>
                  <a:gd name="T7" fmla="*/ 2147483647 h 529"/>
                  <a:gd name="T8" fmla="*/ 2147483647 w 865"/>
                  <a:gd name="T9" fmla="*/ 2147483647 h 529"/>
                  <a:gd name="T10" fmla="*/ 2147483647 w 865"/>
                  <a:gd name="T11" fmla="*/ 2147483647 h 529"/>
                  <a:gd name="T12" fmla="*/ 2147483647 w 865"/>
                  <a:gd name="T13" fmla="*/ 2147483647 h 529"/>
                  <a:gd name="T14" fmla="*/ 2147483647 w 865"/>
                  <a:gd name="T15" fmla="*/ 2147483647 h 529"/>
                  <a:gd name="T16" fmla="*/ 2147483647 w 865"/>
                  <a:gd name="T17" fmla="*/ 2147483647 h 529"/>
                  <a:gd name="T18" fmla="*/ 0 w 865"/>
                  <a:gd name="T19" fmla="*/ 2147483647 h 529"/>
                  <a:gd name="T20" fmla="*/ 0 w 865"/>
                  <a:gd name="T21" fmla="*/ 2147483647 h 529"/>
                  <a:gd name="T22" fmla="*/ 0 w 865"/>
                  <a:gd name="T23" fmla="*/ 2147483647 h 529"/>
                  <a:gd name="T24" fmla="*/ 2147483647 w 865"/>
                  <a:gd name="T25" fmla="*/ 2147483647 h 529"/>
                  <a:gd name="T26" fmla="*/ 2147483647 w 865"/>
                  <a:gd name="T27" fmla="*/ 2147483647 h 529"/>
                  <a:gd name="T28" fmla="*/ 2147483647 w 865"/>
                  <a:gd name="T29" fmla="*/ 2147483647 h 529"/>
                  <a:gd name="T30" fmla="*/ 2147483647 w 865"/>
                  <a:gd name="T31" fmla="*/ 2147483647 h 529"/>
                  <a:gd name="T32" fmla="*/ 2147483647 w 865"/>
                  <a:gd name="T33" fmla="*/ 2147483647 h 529"/>
                  <a:gd name="T34" fmla="*/ 2147483647 w 865"/>
                  <a:gd name="T35" fmla="*/ 2147483647 h 529"/>
                  <a:gd name="T36" fmla="*/ 2147483647 w 865"/>
                  <a:gd name="T37" fmla="*/ 2147483647 h 529"/>
                  <a:gd name="T38" fmla="*/ 2147483647 w 865"/>
                  <a:gd name="T39" fmla="*/ 2147483647 h 529"/>
                  <a:gd name="T40" fmla="*/ 2147483647 w 865"/>
                  <a:gd name="T41" fmla="*/ 2147483647 h 529"/>
                  <a:gd name="T42" fmla="*/ 2147483647 w 865"/>
                  <a:gd name="T43" fmla="*/ 2147483647 h 529"/>
                  <a:gd name="T44" fmla="*/ 2147483647 w 865"/>
                  <a:gd name="T45" fmla="*/ 2147483647 h 529"/>
                  <a:gd name="T46" fmla="*/ 2147483647 w 865"/>
                  <a:gd name="T47" fmla="*/ 2147483647 h 529"/>
                  <a:gd name="T48" fmla="*/ 2147483647 w 865"/>
                  <a:gd name="T49" fmla="*/ 2147483647 h 529"/>
                  <a:gd name="T50" fmla="*/ 2147483647 w 865"/>
                  <a:gd name="T51" fmla="*/ 2147483647 h 529"/>
                  <a:gd name="T52" fmla="*/ 2147483647 w 865"/>
                  <a:gd name="T53" fmla="*/ 2147483647 h 529"/>
                  <a:gd name="T54" fmla="*/ 2147483647 w 865"/>
                  <a:gd name="T55" fmla="*/ 2147483647 h 529"/>
                  <a:gd name="T56" fmla="*/ 2147483647 w 865"/>
                  <a:gd name="T57" fmla="*/ 2147483647 h 529"/>
                  <a:gd name="T58" fmla="*/ 2147483647 w 865"/>
                  <a:gd name="T59" fmla="*/ 2147483647 h 529"/>
                  <a:gd name="T60" fmla="*/ 2147483647 w 865"/>
                  <a:gd name="T61" fmla="*/ 2147483647 h 529"/>
                  <a:gd name="T62" fmla="*/ 2147483647 w 865"/>
                  <a:gd name="T63" fmla="*/ 2147483647 h 529"/>
                  <a:gd name="T64" fmla="*/ 2147483647 w 865"/>
                  <a:gd name="T65" fmla="*/ 2147483647 h 529"/>
                  <a:gd name="T66" fmla="*/ 2147483647 w 865"/>
                  <a:gd name="T67" fmla="*/ 2147483647 h 529"/>
                  <a:gd name="T68" fmla="*/ 2147483647 w 865"/>
                  <a:gd name="T69" fmla="*/ 2147483647 h 529"/>
                  <a:gd name="T70" fmla="*/ 2147483647 w 865"/>
                  <a:gd name="T71" fmla="*/ 2147483647 h 529"/>
                  <a:gd name="T72" fmla="*/ 2147483647 w 865"/>
                  <a:gd name="T73" fmla="*/ 2147483647 h 529"/>
                  <a:gd name="T74" fmla="*/ 2147483647 w 865"/>
                  <a:gd name="T75" fmla="*/ 2147483647 h 529"/>
                  <a:gd name="T76" fmla="*/ 2147483647 w 865"/>
                  <a:gd name="T77" fmla="*/ 2147483647 h 529"/>
                  <a:gd name="T78" fmla="*/ 2147483647 w 865"/>
                  <a:gd name="T79" fmla="*/ 0 h 529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865"/>
                  <a:gd name="T121" fmla="*/ 0 h 529"/>
                  <a:gd name="T122" fmla="*/ 865 w 865"/>
                  <a:gd name="T123" fmla="*/ 529 h 529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865" h="529">
                    <a:moveTo>
                      <a:pt x="84" y="0"/>
                    </a:moveTo>
                    <a:lnTo>
                      <a:pt x="72" y="24"/>
                    </a:lnTo>
                    <a:lnTo>
                      <a:pt x="72" y="48"/>
                    </a:lnTo>
                    <a:lnTo>
                      <a:pt x="48" y="72"/>
                    </a:lnTo>
                    <a:lnTo>
                      <a:pt x="36" y="96"/>
                    </a:lnTo>
                    <a:lnTo>
                      <a:pt x="36" y="120"/>
                    </a:lnTo>
                    <a:lnTo>
                      <a:pt x="36" y="144"/>
                    </a:lnTo>
                    <a:lnTo>
                      <a:pt x="24" y="168"/>
                    </a:lnTo>
                    <a:lnTo>
                      <a:pt x="12" y="192"/>
                    </a:lnTo>
                    <a:lnTo>
                      <a:pt x="0" y="216"/>
                    </a:lnTo>
                    <a:lnTo>
                      <a:pt x="0" y="240"/>
                    </a:lnTo>
                    <a:lnTo>
                      <a:pt x="0" y="264"/>
                    </a:lnTo>
                    <a:lnTo>
                      <a:pt x="12" y="288"/>
                    </a:lnTo>
                    <a:lnTo>
                      <a:pt x="12" y="312"/>
                    </a:lnTo>
                    <a:lnTo>
                      <a:pt x="24" y="336"/>
                    </a:lnTo>
                    <a:lnTo>
                      <a:pt x="24" y="360"/>
                    </a:lnTo>
                    <a:lnTo>
                      <a:pt x="36" y="384"/>
                    </a:lnTo>
                    <a:lnTo>
                      <a:pt x="36" y="408"/>
                    </a:lnTo>
                    <a:lnTo>
                      <a:pt x="48" y="432"/>
                    </a:lnTo>
                    <a:lnTo>
                      <a:pt x="60" y="456"/>
                    </a:lnTo>
                    <a:lnTo>
                      <a:pt x="852" y="528"/>
                    </a:lnTo>
                    <a:lnTo>
                      <a:pt x="804" y="480"/>
                    </a:lnTo>
                    <a:lnTo>
                      <a:pt x="792" y="456"/>
                    </a:lnTo>
                    <a:lnTo>
                      <a:pt x="780" y="420"/>
                    </a:lnTo>
                    <a:lnTo>
                      <a:pt x="768" y="396"/>
                    </a:lnTo>
                    <a:lnTo>
                      <a:pt x="756" y="372"/>
                    </a:lnTo>
                    <a:lnTo>
                      <a:pt x="744" y="348"/>
                    </a:lnTo>
                    <a:lnTo>
                      <a:pt x="744" y="324"/>
                    </a:lnTo>
                    <a:lnTo>
                      <a:pt x="744" y="288"/>
                    </a:lnTo>
                    <a:lnTo>
                      <a:pt x="744" y="264"/>
                    </a:lnTo>
                    <a:lnTo>
                      <a:pt x="744" y="240"/>
                    </a:lnTo>
                    <a:lnTo>
                      <a:pt x="768" y="216"/>
                    </a:lnTo>
                    <a:lnTo>
                      <a:pt x="768" y="192"/>
                    </a:lnTo>
                    <a:lnTo>
                      <a:pt x="780" y="168"/>
                    </a:lnTo>
                    <a:lnTo>
                      <a:pt x="804" y="156"/>
                    </a:lnTo>
                    <a:lnTo>
                      <a:pt x="804" y="132"/>
                    </a:lnTo>
                    <a:lnTo>
                      <a:pt x="828" y="108"/>
                    </a:lnTo>
                    <a:lnTo>
                      <a:pt x="852" y="96"/>
                    </a:lnTo>
                    <a:lnTo>
                      <a:pt x="864" y="72"/>
                    </a:lnTo>
                    <a:lnTo>
                      <a:pt x="84" y="0"/>
                    </a:lnTo>
                  </a:path>
                </a:pathLst>
              </a:custGeom>
              <a:gradFill rotWithShape="0">
                <a:gsLst>
                  <a:gs pos="0">
                    <a:srgbClr val="012501"/>
                  </a:gs>
                  <a:gs pos="100000">
                    <a:srgbClr val="037C03"/>
                  </a:gs>
                </a:gsLst>
                <a:lin ang="18900000" scaled="1"/>
              </a:gradFill>
              <a:ln w="9525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0" name="Line 5"/>
              <p:cNvSpPr>
                <a:spLocks noChangeShapeType="1"/>
              </p:cNvSpPr>
              <p:nvPr/>
            </p:nvSpPr>
            <p:spPr bwMode="auto">
              <a:xfrm>
                <a:off x="890588" y="4310063"/>
                <a:ext cx="3251200" cy="18288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1" name="Freeform 9"/>
              <p:cNvSpPr>
                <a:spLocks/>
              </p:cNvSpPr>
              <p:nvPr/>
            </p:nvSpPr>
            <p:spPr bwMode="auto">
              <a:xfrm>
                <a:off x="1533525" y="1219200"/>
                <a:ext cx="2471738" cy="2462213"/>
              </a:xfrm>
              <a:custGeom>
                <a:avLst/>
                <a:gdLst>
                  <a:gd name="T0" fmla="*/ 0 w 1557"/>
                  <a:gd name="T1" fmla="*/ 2147483647 h 1551"/>
                  <a:gd name="T2" fmla="*/ 2147483647 w 1557"/>
                  <a:gd name="T3" fmla="*/ 0 h 1551"/>
                  <a:gd name="T4" fmla="*/ 0 60000 65536"/>
                  <a:gd name="T5" fmla="*/ 0 60000 65536"/>
                  <a:gd name="T6" fmla="*/ 0 w 1557"/>
                  <a:gd name="T7" fmla="*/ 0 h 1551"/>
                  <a:gd name="T8" fmla="*/ 1557 w 1557"/>
                  <a:gd name="T9" fmla="*/ 1551 h 155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57" h="1551">
                    <a:moveTo>
                      <a:pt x="0" y="1551"/>
                    </a:moveTo>
                    <a:lnTo>
                      <a:pt x="1557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2" name="Freeform 10"/>
              <p:cNvSpPr>
                <a:spLocks/>
              </p:cNvSpPr>
              <p:nvPr/>
            </p:nvSpPr>
            <p:spPr bwMode="auto">
              <a:xfrm>
                <a:off x="687388" y="2490788"/>
                <a:ext cx="1220787" cy="2001837"/>
              </a:xfrm>
              <a:custGeom>
                <a:avLst/>
                <a:gdLst>
                  <a:gd name="T0" fmla="*/ 0 w 865"/>
                  <a:gd name="T1" fmla="*/ 2147483647 h 1261"/>
                  <a:gd name="T2" fmla="*/ 2147483647 w 865"/>
                  <a:gd name="T3" fmla="*/ 2147483647 h 1261"/>
                  <a:gd name="T4" fmla="*/ 2147483647 w 865"/>
                  <a:gd name="T5" fmla="*/ 2147483647 h 1261"/>
                  <a:gd name="T6" fmla="*/ 0 w 865"/>
                  <a:gd name="T7" fmla="*/ 0 h 1261"/>
                  <a:gd name="T8" fmla="*/ 0 w 865"/>
                  <a:gd name="T9" fmla="*/ 2147483647 h 12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65"/>
                  <a:gd name="T16" fmla="*/ 0 h 1261"/>
                  <a:gd name="T17" fmla="*/ 865 w 865"/>
                  <a:gd name="T18" fmla="*/ 1261 h 12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65" h="1261">
                    <a:moveTo>
                      <a:pt x="0" y="828"/>
                    </a:moveTo>
                    <a:lnTo>
                      <a:pt x="864" y="1260"/>
                    </a:lnTo>
                    <a:lnTo>
                      <a:pt x="864" y="414"/>
                    </a:lnTo>
                    <a:lnTo>
                      <a:pt x="0" y="0"/>
                    </a:lnTo>
                    <a:lnTo>
                      <a:pt x="0" y="828"/>
                    </a:lnTo>
                  </a:path>
                </a:pathLst>
              </a:custGeom>
              <a:solidFill>
                <a:srgbClr val="FEBF02"/>
              </a:solidFill>
              <a:ln w="127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3" name="Freeform 12"/>
              <p:cNvSpPr>
                <a:spLocks/>
              </p:cNvSpPr>
              <p:nvPr/>
            </p:nvSpPr>
            <p:spPr bwMode="auto">
              <a:xfrm>
                <a:off x="3990975" y="1219200"/>
                <a:ext cx="117475" cy="3910013"/>
              </a:xfrm>
              <a:custGeom>
                <a:avLst/>
                <a:gdLst>
                  <a:gd name="T0" fmla="*/ 2147483647 w 74"/>
                  <a:gd name="T1" fmla="*/ 2147483647 h 2463"/>
                  <a:gd name="T2" fmla="*/ 0 w 74"/>
                  <a:gd name="T3" fmla="*/ 0 h 2463"/>
                  <a:gd name="T4" fmla="*/ 0 60000 65536"/>
                  <a:gd name="T5" fmla="*/ 0 60000 65536"/>
                  <a:gd name="T6" fmla="*/ 0 w 74"/>
                  <a:gd name="T7" fmla="*/ 0 h 2463"/>
                  <a:gd name="T8" fmla="*/ 74 w 74"/>
                  <a:gd name="T9" fmla="*/ 2463 h 2463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4" h="2463">
                    <a:moveTo>
                      <a:pt x="74" y="2463"/>
                    </a:move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4" name="Freeform 13"/>
              <p:cNvSpPr>
                <a:spLocks/>
              </p:cNvSpPr>
              <p:nvPr/>
            </p:nvSpPr>
            <p:spPr bwMode="auto">
              <a:xfrm>
                <a:off x="3803650" y="4208463"/>
                <a:ext cx="1220788" cy="2001837"/>
              </a:xfrm>
              <a:custGeom>
                <a:avLst/>
                <a:gdLst>
                  <a:gd name="T0" fmla="*/ 0 w 865"/>
                  <a:gd name="T1" fmla="*/ 2147483647 h 1261"/>
                  <a:gd name="T2" fmla="*/ 2147483647 w 865"/>
                  <a:gd name="T3" fmla="*/ 2147483647 h 1261"/>
                  <a:gd name="T4" fmla="*/ 2147483647 w 865"/>
                  <a:gd name="T5" fmla="*/ 2147483647 h 1261"/>
                  <a:gd name="T6" fmla="*/ 0 w 865"/>
                  <a:gd name="T7" fmla="*/ 0 h 1261"/>
                  <a:gd name="T8" fmla="*/ 0 w 865"/>
                  <a:gd name="T9" fmla="*/ 2147483647 h 12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65"/>
                  <a:gd name="T16" fmla="*/ 0 h 1261"/>
                  <a:gd name="T17" fmla="*/ 865 w 865"/>
                  <a:gd name="T18" fmla="*/ 1261 h 12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65" h="1261">
                    <a:moveTo>
                      <a:pt x="0" y="828"/>
                    </a:moveTo>
                    <a:lnTo>
                      <a:pt x="864" y="1260"/>
                    </a:lnTo>
                    <a:lnTo>
                      <a:pt x="864" y="414"/>
                    </a:lnTo>
                    <a:lnTo>
                      <a:pt x="0" y="0"/>
                    </a:lnTo>
                    <a:lnTo>
                      <a:pt x="0" y="828"/>
                    </a:lnTo>
                  </a:path>
                </a:pathLst>
              </a:custGeom>
              <a:solidFill>
                <a:srgbClr val="FEBF02"/>
              </a:solidFill>
              <a:ln w="127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5" name="Line 14"/>
              <p:cNvSpPr>
                <a:spLocks noChangeShapeType="1"/>
              </p:cNvSpPr>
              <p:nvPr/>
            </p:nvSpPr>
            <p:spPr bwMode="auto">
              <a:xfrm flipV="1">
                <a:off x="890588" y="3681413"/>
                <a:ext cx="642937" cy="6286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6" name="Line 15"/>
              <p:cNvSpPr>
                <a:spLocks noChangeShapeType="1"/>
              </p:cNvSpPr>
              <p:nvPr/>
            </p:nvSpPr>
            <p:spPr bwMode="auto">
              <a:xfrm flipH="1" flipV="1">
                <a:off x="4108450" y="5129213"/>
                <a:ext cx="33338" cy="10096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7" name="Freeform 18"/>
              <p:cNvSpPr>
                <a:spLocks/>
              </p:cNvSpPr>
              <p:nvPr/>
            </p:nvSpPr>
            <p:spPr bwMode="auto">
              <a:xfrm>
                <a:off x="533400" y="4260850"/>
                <a:ext cx="393700" cy="387350"/>
              </a:xfrm>
              <a:custGeom>
                <a:avLst/>
                <a:gdLst>
                  <a:gd name="T0" fmla="*/ 0 w 279"/>
                  <a:gd name="T1" fmla="*/ 2147483647 h 244"/>
                  <a:gd name="T2" fmla="*/ 2147483647 w 279"/>
                  <a:gd name="T3" fmla="*/ 2147483647 h 244"/>
                  <a:gd name="T4" fmla="*/ 2147483647 w 279"/>
                  <a:gd name="T5" fmla="*/ 0 h 244"/>
                  <a:gd name="T6" fmla="*/ 2147483647 w 279"/>
                  <a:gd name="T7" fmla="*/ 2147483647 h 244"/>
                  <a:gd name="T8" fmla="*/ 2147483647 w 279"/>
                  <a:gd name="T9" fmla="*/ 2147483647 h 244"/>
                  <a:gd name="T10" fmla="*/ 2147483647 w 279"/>
                  <a:gd name="T11" fmla="*/ 2147483647 h 244"/>
                  <a:gd name="T12" fmla="*/ 2147483647 w 279"/>
                  <a:gd name="T13" fmla="*/ 2147483647 h 244"/>
                  <a:gd name="T14" fmla="*/ 2147483647 w 279"/>
                  <a:gd name="T15" fmla="*/ 2147483647 h 244"/>
                  <a:gd name="T16" fmla="*/ 2147483647 w 279"/>
                  <a:gd name="T17" fmla="*/ 2147483647 h 244"/>
                  <a:gd name="T18" fmla="*/ 2147483647 w 279"/>
                  <a:gd name="T19" fmla="*/ 2147483647 h 244"/>
                  <a:gd name="T20" fmla="*/ 2147483647 w 279"/>
                  <a:gd name="T21" fmla="*/ 2147483647 h 244"/>
                  <a:gd name="T22" fmla="*/ 2147483647 w 279"/>
                  <a:gd name="T23" fmla="*/ 2147483647 h 244"/>
                  <a:gd name="T24" fmla="*/ 2147483647 w 279"/>
                  <a:gd name="T25" fmla="*/ 2147483647 h 244"/>
                  <a:gd name="T26" fmla="*/ 2147483647 w 279"/>
                  <a:gd name="T27" fmla="*/ 2147483647 h 244"/>
                  <a:gd name="T28" fmla="*/ 2147483647 w 279"/>
                  <a:gd name="T29" fmla="*/ 2147483647 h 244"/>
                  <a:gd name="T30" fmla="*/ 2147483647 w 279"/>
                  <a:gd name="T31" fmla="*/ 2147483647 h 244"/>
                  <a:gd name="T32" fmla="*/ 2147483647 w 279"/>
                  <a:gd name="T33" fmla="*/ 2147483647 h 244"/>
                  <a:gd name="T34" fmla="*/ 2147483647 w 279"/>
                  <a:gd name="T35" fmla="*/ 2147483647 h 244"/>
                  <a:gd name="T36" fmla="*/ 2147483647 w 279"/>
                  <a:gd name="T37" fmla="*/ 2147483647 h 244"/>
                  <a:gd name="T38" fmla="*/ 2147483647 w 279"/>
                  <a:gd name="T39" fmla="*/ 2147483647 h 244"/>
                  <a:gd name="T40" fmla="*/ 2147483647 w 279"/>
                  <a:gd name="T41" fmla="*/ 2147483647 h 244"/>
                  <a:gd name="T42" fmla="*/ 2147483647 w 279"/>
                  <a:gd name="T43" fmla="*/ 2147483647 h 244"/>
                  <a:gd name="T44" fmla="*/ 2147483647 w 279"/>
                  <a:gd name="T45" fmla="*/ 2147483647 h 244"/>
                  <a:gd name="T46" fmla="*/ 2147483647 w 279"/>
                  <a:gd name="T47" fmla="*/ 2147483647 h 244"/>
                  <a:gd name="T48" fmla="*/ 2147483647 w 279"/>
                  <a:gd name="T49" fmla="*/ 2147483647 h 244"/>
                  <a:gd name="T50" fmla="*/ 2147483647 w 279"/>
                  <a:gd name="T51" fmla="*/ 2147483647 h 244"/>
                  <a:gd name="T52" fmla="*/ 2147483647 w 279"/>
                  <a:gd name="T53" fmla="*/ 2147483647 h 244"/>
                  <a:gd name="T54" fmla="*/ 2147483647 w 279"/>
                  <a:gd name="T55" fmla="*/ 2147483647 h 244"/>
                  <a:gd name="T56" fmla="*/ 2147483647 w 279"/>
                  <a:gd name="T57" fmla="*/ 2147483647 h 244"/>
                  <a:gd name="T58" fmla="*/ 2147483647 w 279"/>
                  <a:gd name="T59" fmla="*/ 2147483647 h 244"/>
                  <a:gd name="T60" fmla="*/ 2147483647 w 279"/>
                  <a:gd name="T61" fmla="*/ 2147483647 h 244"/>
                  <a:gd name="T62" fmla="*/ 2147483647 w 279"/>
                  <a:gd name="T63" fmla="*/ 2147483647 h 244"/>
                  <a:gd name="T64" fmla="*/ 2147483647 w 279"/>
                  <a:gd name="T65" fmla="*/ 2147483647 h 244"/>
                  <a:gd name="T66" fmla="*/ 2147483647 w 279"/>
                  <a:gd name="T67" fmla="*/ 2147483647 h 244"/>
                  <a:gd name="T68" fmla="*/ 2147483647 w 279"/>
                  <a:gd name="T69" fmla="*/ 2147483647 h 244"/>
                  <a:gd name="T70" fmla="*/ 2147483647 w 279"/>
                  <a:gd name="T71" fmla="*/ 2147483647 h 244"/>
                  <a:gd name="T72" fmla="*/ 2147483647 w 279"/>
                  <a:gd name="T73" fmla="*/ 2147483647 h 244"/>
                  <a:gd name="T74" fmla="*/ 2147483647 w 279"/>
                  <a:gd name="T75" fmla="*/ 2147483647 h 244"/>
                  <a:gd name="T76" fmla="*/ 2147483647 w 279"/>
                  <a:gd name="T77" fmla="*/ 2147483647 h 244"/>
                  <a:gd name="T78" fmla="*/ 2147483647 w 279"/>
                  <a:gd name="T79" fmla="*/ 2147483647 h 244"/>
                  <a:gd name="T80" fmla="*/ 2147483647 w 279"/>
                  <a:gd name="T81" fmla="*/ 2147483647 h 244"/>
                  <a:gd name="T82" fmla="*/ 2147483647 w 279"/>
                  <a:gd name="T83" fmla="*/ 2147483647 h 244"/>
                  <a:gd name="T84" fmla="*/ 2147483647 w 279"/>
                  <a:gd name="T85" fmla="*/ 2147483647 h 244"/>
                  <a:gd name="T86" fmla="*/ 2147483647 w 279"/>
                  <a:gd name="T87" fmla="*/ 2147483647 h 244"/>
                  <a:gd name="T88" fmla="*/ 2147483647 w 279"/>
                  <a:gd name="T89" fmla="*/ 2147483647 h 244"/>
                  <a:gd name="T90" fmla="*/ 2147483647 w 279"/>
                  <a:gd name="T91" fmla="*/ 2147483647 h 244"/>
                  <a:gd name="T92" fmla="*/ 2147483647 w 279"/>
                  <a:gd name="T93" fmla="*/ 2147483647 h 244"/>
                  <a:gd name="T94" fmla="*/ 2147483647 w 279"/>
                  <a:gd name="T95" fmla="*/ 2147483647 h 244"/>
                  <a:gd name="T96" fmla="*/ 2147483647 w 279"/>
                  <a:gd name="T97" fmla="*/ 2147483647 h 244"/>
                  <a:gd name="T98" fmla="*/ 0 w 279"/>
                  <a:gd name="T99" fmla="*/ 2147483647 h 24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279"/>
                  <a:gd name="T151" fmla="*/ 0 h 244"/>
                  <a:gd name="T152" fmla="*/ 279 w 279"/>
                  <a:gd name="T153" fmla="*/ 244 h 244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279" h="244">
                    <a:moveTo>
                      <a:pt x="0" y="243"/>
                    </a:moveTo>
                    <a:lnTo>
                      <a:pt x="148" y="1"/>
                    </a:lnTo>
                    <a:lnTo>
                      <a:pt x="160" y="0"/>
                    </a:lnTo>
                    <a:lnTo>
                      <a:pt x="167" y="3"/>
                    </a:lnTo>
                    <a:lnTo>
                      <a:pt x="168" y="6"/>
                    </a:lnTo>
                    <a:lnTo>
                      <a:pt x="173" y="5"/>
                    </a:lnTo>
                    <a:lnTo>
                      <a:pt x="177" y="9"/>
                    </a:lnTo>
                    <a:lnTo>
                      <a:pt x="182" y="7"/>
                    </a:lnTo>
                    <a:lnTo>
                      <a:pt x="184" y="12"/>
                    </a:lnTo>
                    <a:lnTo>
                      <a:pt x="190" y="13"/>
                    </a:lnTo>
                    <a:lnTo>
                      <a:pt x="196" y="14"/>
                    </a:lnTo>
                    <a:lnTo>
                      <a:pt x="201" y="15"/>
                    </a:lnTo>
                    <a:lnTo>
                      <a:pt x="205" y="19"/>
                    </a:lnTo>
                    <a:lnTo>
                      <a:pt x="210" y="20"/>
                    </a:lnTo>
                    <a:lnTo>
                      <a:pt x="215" y="23"/>
                    </a:lnTo>
                    <a:lnTo>
                      <a:pt x="222" y="25"/>
                    </a:lnTo>
                    <a:lnTo>
                      <a:pt x="226" y="29"/>
                    </a:lnTo>
                    <a:lnTo>
                      <a:pt x="229" y="32"/>
                    </a:lnTo>
                    <a:lnTo>
                      <a:pt x="231" y="36"/>
                    </a:lnTo>
                    <a:lnTo>
                      <a:pt x="235" y="39"/>
                    </a:lnTo>
                    <a:lnTo>
                      <a:pt x="238" y="45"/>
                    </a:lnTo>
                    <a:lnTo>
                      <a:pt x="242" y="46"/>
                    </a:lnTo>
                    <a:lnTo>
                      <a:pt x="248" y="55"/>
                    </a:lnTo>
                    <a:lnTo>
                      <a:pt x="249" y="58"/>
                    </a:lnTo>
                    <a:lnTo>
                      <a:pt x="255" y="63"/>
                    </a:lnTo>
                    <a:lnTo>
                      <a:pt x="256" y="67"/>
                    </a:lnTo>
                    <a:lnTo>
                      <a:pt x="261" y="71"/>
                    </a:lnTo>
                    <a:lnTo>
                      <a:pt x="261" y="75"/>
                    </a:lnTo>
                    <a:lnTo>
                      <a:pt x="264" y="81"/>
                    </a:lnTo>
                    <a:lnTo>
                      <a:pt x="264" y="86"/>
                    </a:lnTo>
                    <a:lnTo>
                      <a:pt x="266" y="90"/>
                    </a:lnTo>
                    <a:lnTo>
                      <a:pt x="266" y="95"/>
                    </a:lnTo>
                    <a:lnTo>
                      <a:pt x="268" y="99"/>
                    </a:lnTo>
                    <a:lnTo>
                      <a:pt x="267" y="103"/>
                    </a:lnTo>
                    <a:lnTo>
                      <a:pt x="268" y="109"/>
                    </a:lnTo>
                    <a:lnTo>
                      <a:pt x="269" y="113"/>
                    </a:lnTo>
                    <a:lnTo>
                      <a:pt x="273" y="119"/>
                    </a:lnTo>
                    <a:lnTo>
                      <a:pt x="274" y="124"/>
                    </a:lnTo>
                    <a:lnTo>
                      <a:pt x="275" y="128"/>
                    </a:lnTo>
                    <a:lnTo>
                      <a:pt x="276" y="134"/>
                    </a:lnTo>
                    <a:lnTo>
                      <a:pt x="277" y="138"/>
                    </a:lnTo>
                    <a:lnTo>
                      <a:pt x="277" y="143"/>
                    </a:lnTo>
                    <a:lnTo>
                      <a:pt x="277" y="147"/>
                    </a:lnTo>
                    <a:lnTo>
                      <a:pt x="274" y="153"/>
                    </a:lnTo>
                    <a:lnTo>
                      <a:pt x="276" y="156"/>
                    </a:lnTo>
                    <a:lnTo>
                      <a:pt x="277" y="162"/>
                    </a:lnTo>
                    <a:lnTo>
                      <a:pt x="278" y="167"/>
                    </a:lnTo>
                    <a:lnTo>
                      <a:pt x="275" y="172"/>
                    </a:lnTo>
                    <a:lnTo>
                      <a:pt x="271" y="181"/>
                    </a:lnTo>
                    <a:lnTo>
                      <a:pt x="0" y="243"/>
                    </a:lnTo>
                  </a:path>
                </a:pathLst>
              </a:custGeom>
              <a:noFill/>
              <a:ln w="9525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8" name="Arc 19"/>
              <p:cNvSpPr>
                <a:spLocks/>
              </p:cNvSpPr>
              <p:nvPr/>
            </p:nvSpPr>
            <p:spPr bwMode="auto">
              <a:xfrm rot="720000">
                <a:off x="733425" y="4276725"/>
                <a:ext cx="211138" cy="236538"/>
              </a:xfrm>
              <a:custGeom>
                <a:avLst/>
                <a:gdLst>
                  <a:gd name="T0" fmla="*/ 0 w 21745"/>
                  <a:gd name="T1" fmla="*/ 0 h 21600"/>
                  <a:gd name="T2" fmla="*/ 2147483647 w 21745"/>
                  <a:gd name="T3" fmla="*/ 2147483647 h 21600"/>
                  <a:gd name="T4" fmla="*/ 1179876122 w 21745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745"/>
                  <a:gd name="T10" fmla="*/ 0 h 21600"/>
                  <a:gd name="T11" fmla="*/ 21745 w 21745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745" h="21600" fill="none" extrusionOk="0">
                    <a:moveTo>
                      <a:pt x="0" y="0"/>
                    </a:moveTo>
                    <a:cubicBezTo>
                      <a:pt x="48" y="0"/>
                      <a:pt x="96" y="-1"/>
                      <a:pt x="145" y="0"/>
                    </a:cubicBezTo>
                    <a:cubicBezTo>
                      <a:pt x="12074" y="0"/>
                      <a:pt x="21745" y="9670"/>
                      <a:pt x="21745" y="21600"/>
                    </a:cubicBezTo>
                  </a:path>
                  <a:path w="21745" h="21600" stroke="0" extrusionOk="0">
                    <a:moveTo>
                      <a:pt x="0" y="0"/>
                    </a:moveTo>
                    <a:cubicBezTo>
                      <a:pt x="48" y="0"/>
                      <a:pt x="96" y="-1"/>
                      <a:pt x="145" y="0"/>
                    </a:cubicBezTo>
                    <a:cubicBezTo>
                      <a:pt x="12074" y="0"/>
                      <a:pt x="21745" y="9670"/>
                      <a:pt x="21745" y="21600"/>
                    </a:cubicBezTo>
                    <a:lnTo>
                      <a:pt x="145" y="21600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9" name="Line 20"/>
              <p:cNvSpPr>
                <a:spLocks noChangeShapeType="1"/>
              </p:cNvSpPr>
              <p:nvPr/>
            </p:nvSpPr>
            <p:spPr bwMode="auto">
              <a:xfrm flipH="1">
                <a:off x="533400" y="4095750"/>
                <a:ext cx="303213" cy="55086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0" name="Oval 21"/>
              <p:cNvSpPr>
                <a:spLocks noChangeArrowheads="1"/>
              </p:cNvSpPr>
              <p:nvPr/>
            </p:nvSpPr>
            <p:spPr bwMode="auto">
              <a:xfrm rot="19740000">
                <a:off x="811213" y="4281488"/>
                <a:ext cx="100012" cy="19843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1" name="Line 22"/>
              <p:cNvSpPr>
                <a:spLocks noChangeShapeType="1"/>
              </p:cNvSpPr>
              <p:nvPr/>
            </p:nvSpPr>
            <p:spPr bwMode="auto">
              <a:xfrm flipV="1">
                <a:off x="533400" y="4502150"/>
                <a:ext cx="555625" cy="14446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2" name="Freeform 23"/>
              <p:cNvSpPr>
                <a:spLocks/>
              </p:cNvSpPr>
              <p:nvPr/>
            </p:nvSpPr>
            <p:spPr bwMode="auto">
              <a:xfrm>
                <a:off x="3784600" y="6089650"/>
                <a:ext cx="393700" cy="387350"/>
              </a:xfrm>
              <a:custGeom>
                <a:avLst/>
                <a:gdLst>
                  <a:gd name="T0" fmla="*/ 0 w 279"/>
                  <a:gd name="T1" fmla="*/ 2147483647 h 244"/>
                  <a:gd name="T2" fmla="*/ 2147483647 w 279"/>
                  <a:gd name="T3" fmla="*/ 2147483647 h 244"/>
                  <a:gd name="T4" fmla="*/ 2147483647 w 279"/>
                  <a:gd name="T5" fmla="*/ 0 h 244"/>
                  <a:gd name="T6" fmla="*/ 2147483647 w 279"/>
                  <a:gd name="T7" fmla="*/ 2147483647 h 244"/>
                  <a:gd name="T8" fmla="*/ 2147483647 w 279"/>
                  <a:gd name="T9" fmla="*/ 2147483647 h 244"/>
                  <a:gd name="T10" fmla="*/ 2147483647 w 279"/>
                  <a:gd name="T11" fmla="*/ 2147483647 h 244"/>
                  <a:gd name="T12" fmla="*/ 2147483647 w 279"/>
                  <a:gd name="T13" fmla="*/ 2147483647 h 244"/>
                  <a:gd name="T14" fmla="*/ 2147483647 w 279"/>
                  <a:gd name="T15" fmla="*/ 2147483647 h 244"/>
                  <a:gd name="T16" fmla="*/ 2147483647 w 279"/>
                  <a:gd name="T17" fmla="*/ 2147483647 h 244"/>
                  <a:gd name="T18" fmla="*/ 2147483647 w 279"/>
                  <a:gd name="T19" fmla="*/ 2147483647 h 244"/>
                  <a:gd name="T20" fmla="*/ 2147483647 w 279"/>
                  <a:gd name="T21" fmla="*/ 2147483647 h 244"/>
                  <a:gd name="T22" fmla="*/ 2147483647 w 279"/>
                  <a:gd name="T23" fmla="*/ 2147483647 h 244"/>
                  <a:gd name="T24" fmla="*/ 2147483647 w 279"/>
                  <a:gd name="T25" fmla="*/ 2147483647 h 244"/>
                  <a:gd name="T26" fmla="*/ 2147483647 w 279"/>
                  <a:gd name="T27" fmla="*/ 2147483647 h 244"/>
                  <a:gd name="T28" fmla="*/ 2147483647 w 279"/>
                  <a:gd name="T29" fmla="*/ 2147483647 h 244"/>
                  <a:gd name="T30" fmla="*/ 2147483647 w 279"/>
                  <a:gd name="T31" fmla="*/ 2147483647 h 244"/>
                  <a:gd name="T32" fmla="*/ 2147483647 w 279"/>
                  <a:gd name="T33" fmla="*/ 2147483647 h 244"/>
                  <a:gd name="T34" fmla="*/ 2147483647 w 279"/>
                  <a:gd name="T35" fmla="*/ 2147483647 h 244"/>
                  <a:gd name="T36" fmla="*/ 2147483647 w 279"/>
                  <a:gd name="T37" fmla="*/ 2147483647 h 244"/>
                  <a:gd name="T38" fmla="*/ 2147483647 w 279"/>
                  <a:gd name="T39" fmla="*/ 2147483647 h 244"/>
                  <a:gd name="T40" fmla="*/ 2147483647 w 279"/>
                  <a:gd name="T41" fmla="*/ 2147483647 h 244"/>
                  <a:gd name="T42" fmla="*/ 2147483647 w 279"/>
                  <a:gd name="T43" fmla="*/ 2147483647 h 244"/>
                  <a:gd name="T44" fmla="*/ 2147483647 w 279"/>
                  <a:gd name="T45" fmla="*/ 2147483647 h 244"/>
                  <a:gd name="T46" fmla="*/ 2147483647 w 279"/>
                  <a:gd name="T47" fmla="*/ 2147483647 h 244"/>
                  <a:gd name="T48" fmla="*/ 2147483647 w 279"/>
                  <a:gd name="T49" fmla="*/ 2147483647 h 244"/>
                  <a:gd name="T50" fmla="*/ 2147483647 w 279"/>
                  <a:gd name="T51" fmla="*/ 2147483647 h 244"/>
                  <a:gd name="T52" fmla="*/ 2147483647 w 279"/>
                  <a:gd name="T53" fmla="*/ 2147483647 h 244"/>
                  <a:gd name="T54" fmla="*/ 2147483647 w 279"/>
                  <a:gd name="T55" fmla="*/ 2147483647 h 244"/>
                  <a:gd name="T56" fmla="*/ 2147483647 w 279"/>
                  <a:gd name="T57" fmla="*/ 2147483647 h 244"/>
                  <a:gd name="T58" fmla="*/ 2147483647 w 279"/>
                  <a:gd name="T59" fmla="*/ 2147483647 h 244"/>
                  <a:gd name="T60" fmla="*/ 2147483647 w 279"/>
                  <a:gd name="T61" fmla="*/ 2147483647 h 244"/>
                  <a:gd name="T62" fmla="*/ 2147483647 w 279"/>
                  <a:gd name="T63" fmla="*/ 2147483647 h 244"/>
                  <a:gd name="T64" fmla="*/ 2147483647 w 279"/>
                  <a:gd name="T65" fmla="*/ 2147483647 h 244"/>
                  <a:gd name="T66" fmla="*/ 2147483647 w 279"/>
                  <a:gd name="T67" fmla="*/ 2147483647 h 244"/>
                  <a:gd name="T68" fmla="*/ 2147483647 w 279"/>
                  <a:gd name="T69" fmla="*/ 2147483647 h 244"/>
                  <a:gd name="T70" fmla="*/ 2147483647 w 279"/>
                  <a:gd name="T71" fmla="*/ 2147483647 h 244"/>
                  <a:gd name="T72" fmla="*/ 2147483647 w 279"/>
                  <a:gd name="T73" fmla="*/ 2147483647 h 244"/>
                  <a:gd name="T74" fmla="*/ 2147483647 w 279"/>
                  <a:gd name="T75" fmla="*/ 2147483647 h 244"/>
                  <a:gd name="T76" fmla="*/ 2147483647 w 279"/>
                  <a:gd name="T77" fmla="*/ 2147483647 h 244"/>
                  <a:gd name="T78" fmla="*/ 2147483647 w 279"/>
                  <a:gd name="T79" fmla="*/ 2147483647 h 244"/>
                  <a:gd name="T80" fmla="*/ 2147483647 w 279"/>
                  <a:gd name="T81" fmla="*/ 2147483647 h 244"/>
                  <a:gd name="T82" fmla="*/ 2147483647 w 279"/>
                  <a:gd name="T83" fmla="*/ 2147483647 h 244"/>
                  <a:gd name="T84" fmla="*/ 2147483647 w 279"/>
                  <a:gd name="T85" fmla="*/ 2147483647 h 244"/>
                  <a:gd name="T86" fmla="*/ 2147483647 w 279"/>
                  <a:gd name="T87" fmla="*/ 2147483647 h 244"/>
                  <a:gd name="T88" fmla="*/ 2147483647 w 279"/>
                  <a:gd name="T89" fmla="*/ 2147483647 h 244"/>
                  <a:gd name="T90" fmla="*/ 2147483647 w 279"/>
                  <a:gd name="T91" fmla="*/ 2147483647 h 244"/>
                  <a:gd name="T92" fmla="*/ 2147483647 w 279"/>
                  <a:gd name="T93" fmla="*/ 2147483647 h 244"/>
                  <a:gd name="T94" fmla="*/ 2147483647 w 279"/>
                  <a:gd name="T95" fmla="*/ 2147483647 h 244"/>
                  <a:gd name="T96" fmla="*/ 2147483647 w 279"/>
                  <a:gd name="T97" fmla="*/ 2147483647 h 244"/>
                  <a:gd name="T98" fmla="*/ 0 w 279"/>
                  <a:gd name="T99" fmla="*/ 2147483647 h 24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279"/>
                  <a:gd name="T151" fmla="*/ 0 h 244"/>
                  <a:gd name="T152" fmla="*/ 279 w 279"/>
                  <a:gd name="T153" fmla="*/ 244 h 244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279" h="244">
                    <a:moveTo>
                      <a:pt x="0" y="243"/>
                    </a:moveTo>
                    <a:lnTo>
                      <a:pt x="148" y="1"/>
                    </a:lnTo>
                    <a:lnTo>
                      <a:pt x="160" y="0"/>
                    </a:lnTo>
                    <a:lnTo>
                      <a:pt x="167" y="3"/>
                    </a:lnTo>
                    <a:lnTo>
                      <a:pt x="168" y="6"/>
                    </a:lnTo>
                    <a:lnTo>
                      <a:pt x="173" y="5"/>
                    </a:lnTo>
                    <a:lnTo>
                      <a:pt x="177" y="9"/>
                    </a:lnTo>
                    <a:lnTo>
                      <a:pt x="182" y="7"/>
                    </a:lnTo>
                    <a:lnTo>
                      <a:pt x="184" y="12"/>
                    </a:lnTo>
                    <a:lnTo>
                      <a:pt x="190" y="13"/>
                    </a:lnTo>
                    <a:lnTo>
                      <a:pt x="196" y="14"/>
                    </a:lnTo>
                    <a:lnTo>
                      <a:pt x="201" y="15"/>
                    </a:lnTo>
                    <a:lnTo>
                      <a:pt x="205" y="19"/>
                    </a:lnTo>
                    <a:lnTo>
                      <a:pt x="210" y="20"/>
                    </a:lnTo>
                    <a:lnTo>
                      <a:pt x="215" y="23"/>
                    </a:lnTo>
                    <a:lnTo>
                      <a:pt x="222" y="25"/>
                    </a:lnTo>
                    <a:lnTo>
                      <a:pt x="226" y="29"/>
                    </a:lnTo>
                    <a:lnTo>
                      <a:pt x="229" y="32"/>
                    </a:lnTo>
                    <a:lnTo>
                      <a:pt x="231" y="36"/>
                    </a:lnTo>
                    <a:lnTo>
                      <a:pt x="235" y="39"/>
                    </a:lnTo>
                    <a:lnTo>
                      <a:pt x="238" y="45"/>
                    </a:lnTo>
                    <a:lnTo>
                      <a:pt x="242" y="46"/>
                    </a:lnTo>
                    <a:lnTo>
                      <a:pt x="248" y="55"/>
                    </a:lnTo>
                    <a:lnTo>
                      <a:pt x="249" y="58"/>
                    </a:lnTo>
                    <a:lnTo>
                      <a:pt x="255" y="63"/>
                    </a:lnTo>
                    <a:lnTo>
                      <a:pt x="256" y="67"/>
                    </a:lnTo>
                    <a:lnTo>
                      <a:pt x="261" y="71"/>
                    </a:lnTo>
                    <a:lnTo>
                      <a:pt x="261" y="75"/>
                    </a:lnTo>
                    <a:lnTo>
                      <a:pt x="264" y="81"/>
                    </a:lnTo>
                    <a:lnTo>
                      <a:pt x="264" y="86"/>
                    </a:lnTo>
                    <a:lnTo>
                      <a:pt x="266" y="90"/>
                    </a:lnTo>
                    <a:lnTo>
                      <a:pt x="266" y="95"/>
                    </a:lnTo>
                    <a:lnTo>
                      <a:pt x="268" y="99"/>
                    </a:lnTo>
                    <a:lnTo>
                      <a:pt x="267" y="103"/>
                    </a:lnTo>
                    <a:lnTo>
                      <a:pt x="268" y="109"/>
                    </a:lnTo>
                    <a:lnTo>
                      <a:pt x="269" y="113"/>
                    </a:lnTo>
                    <a:lnTo>
                      <a:pt x="273" y="119"/>
                    </a:lnTo>
                    <a:lnTo>
                      <a:pt x="274" y="124"/>
                    </a:lnTo>
                    <a:lnTo>
                      <a:pt x="275" y="128"/>
                    </a:lnTo>
                    <a:lnTo>
                      <a:pt x="276" y="134"/>
                    </a:lnTo>
                    <a:lnTo>
                      <a:pt x="277" y="138"/>
                    </a:lnTo>
                    <a:lnTo>
                      <a:pt x="277" y="143"/>
                    </a:lnTo>
                    <a:lnTo>
                      <a:pt x="277" y="147"/>
                    </a:lnTo>
                    <a:lnTo>
                      <a:pt x="274" y="153"/>
                    </a:lnTo>
                    <a:lnTo>
                      <a:pt x="276" y="156"/>
                    </a:lnTo>
                    <a:lnTo>
                      <a:pt x="277" y="162"/>
                    </a:lnTo>
                    <a:lnTo>
                      <a:pt x="278" y="167"/>
                    </a:lnTo>
                    <a:lnTo>
                      <a:pt x="275" y="172"/>
                    </a:lnTo>
                    <a:lnTo>
                      <a:pt x="271" y="181"/>
                    </a:lnTo>
                    <a:lnTo>
                      <a:pt x="0" y="243"/>
                    </a:lnTo>
                  </a:path>
                </a:pathLst>
              </a:custGeom>
              <a:noFill/>
              <a:ln w="9525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3" name="Arc 24"/>
              <p:cNvSpPr>
                <a:spLocks/>
              </p:cNvSpPr>
              <p:nvPr/>
            </p:nvSpPr>
            <p:spPr bwMode="auto">
              <a:xfrm rot="720000">
                <a:off x="3984625" y="6105525"/>
                <a:ext cx="211138" cy="236538"/>
              </a:xfrm>
              <a:custGeom>
                <a:avLst/>
                <a:gdLst>
                  <a:gd name="T0" fmla="*/ 0 w 21745"/>
                  <a:gd name="T1" fmla="*/ 0 h 21600"/>
                  <a:gd name="T2" fmla="*/ 2147483647 w 21745"/>
                  <a:gd name="T3" fmla="*/ 2147483647 h 21600"/>
                  <a:gd name="T4" fmla="*/ 1179876122 w 21745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745"/>
                  <a:gd name="T10" fmla="*/ 0 h 21600"/>
                  <a:gd name="T11" fmla="*/ 21745 w 21745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745" h="21600" fill="none" extrusionOk="0">
                    <a:moveTo>
                      <a:pt x="0" y="0"/>
                    </a:moveTo>
                    <a:cubicBezTo>
                      <a:pt x="48" y="0"/>
                      <a:pt x="96" y="-1"/>
                      <a:pt x="145" y="0"/>
                    </a:cubicBezTo>
                    <a:cubicBezTo>
                      <a:pt x="12074" y="0"/>
                      <a:pt x="21745" y="9670"/>
                      <a:pt x="21745" y="21600"/>
                    </a:cubicBezTo>
                  </a:path>
                  <a:path w="21745" h="21600" stroke="0" extrusionOk="0">
                    <a:moveTo>
                      <a:pt x="0" y="0"/>
                    </a:moveTo>
                    <a:cubicBezTo>
                      <a:pt x="48" y="0"/>
                      <a:pt x="96" y="-1"/>
                      <a:pt x="145" y="0"/>
                    </a:cubicBezTo>
                    <a:cubicBezTo>
                      <a:pt x="12074" y="0"/>
                      <a:pt x="21745" y="9670"/>
                      <a:pt x="21745" y="21600"/>
                    </a:cubicBezTo>
                    <a:lnTo>
                      <a:pt x="145" y="21600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4" name="Line 25"/>
              <p:cNvSpPr>
                <a:spLocks noChangeShapeType="1"/>
              </p:cNvSpPr>
              <p:nvPr/>
            </p:nvSpPr>
            <p:spPr bwMode="auto">
              <a:xfrm flipH="1">
                <a:off x="3784600" y="5924550"/>
                <a:ext cx="303213" cy="55086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5" name="Oval 26"/>
              <p:cNvSpPr>
                <a:spLocks noChangeArrowheads="1"/>
              </p:cNvSpPr>
              <p:nvPr/>
            </p:nvSpPr>
            <p:spPr bwMode="auto">
              <a:xfrm rot="19740000">
                <a:off x="4062413" y="6110288"/>
                <a:ext cx="100012" cy="19843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6" name="Line 27"/>
              <p:cNvSpPr>
                <a:spLocks noChangeShapeType="1"/>
              </p:cNvSpPr>
              <p:nvPr/>
            </p:nvSpPr>
            <p:spPr bwMode="auto">
              <a:xfrm flipV="1">
                <a:off x="3784600" y="6330950"/>
                <a:ext cx="555625" cy="14446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7" name="Oval 33"/>
              <p:cNvSpPr>
                <a:spLocks noChangeArrowheads="1"/>
              </p:cNvSpPr>
              <p:nvPr/>
            </p:nvSpPr>
            <p:spPr bwMode="auto">
              <a:xfrm>
                <a:off x="4079875" y="5081588"/>
                <a:ext cx="57150" cy="63500"/>
              </a:xfrm>
              <a:prstGeom prst="ellipse">
                <a:avLst/>
              </a:prstGeom>
              <a:solidFill>
                <a:srgbClr val="037C03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8" name="Oval 34"/>
              <p:cNvSpPr>
                <a:spLocks noChangeArrowheads="1"/>
              </p:cNvSpPr>
              <p:nvPr/>
            </p:nvSpPr>
            <p:spPr bwMode="auto">
              <a:xfrm>
                <a:off x="1504950" y="3649663"/>
                <a:ext cx="57150" cy="63500"/>
              </a:xfrm>
              <a:prstGeom prst="ellipse">
                <a:avLst/>
              </a:prstGeom>
              <a:solidFill>
                <a:srgbClr val="037C03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56" name="Text Box 26"/>
            <p:cNvSpPr txBox="1">
              <a:spLocks noChangeArrowheads="1"/>
            </p:cNvSpPr>
            <p:nvPr/>
          </p:nvSpPr>
          <p:spPr bwMode="auto">
            <a:xfrm>
              <a:off x="3657600" y="753824"/>
              <a:ext cx="809272" cy="5470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X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Text Box 26"/>
            <p:cNvSpPr txBox="1">
              <a:spLocks noChangeArrowheads="1"/>
            </p:cNvSpPr>
            <p:nvPr/>
          </p:nvSpPr>
          <p:spPr bwMode="auto">
            <a:xfrm>
              <a:off x="867127" y="3092412"/>
              <a:ext cx="809272" cy="5470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x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" name="Text Box 26"/>
            <p:cNvSpPr txBox="1">
              <a:spLocks noChangeArrowheads="1"/>
            </p:cNvSpPr>
            <p:nvPr/>
          </p:nvSpPr>
          <p:spPr bwMode="auto">
            <a:xfrm>
              <a:off x="3520189" y="4479002"/>
              <a:ext cx="809272" cy="5470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x'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0" y="6604084"/>
            <a:ext cx="8996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Derek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Hoiem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Title 1"/>
          <p:cNvSpPr txBox="1">
            <a:spLocks/>
          </p:cNvSpPr>
          <p:nvPr/>
        </p:nvSpPr>
        <p:spPr bwMode="auto">
          <a:xfrm>
            <a:off x="0" y="69804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Depth from stereo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689429" y="2917371"/>
            <a:ext cx="7815942" cy="63862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521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01707"/>
            <a:ext cx="8229600" cy="4525963"/>
          </a:xfrm>
        </p:spPr>
        <p:txBody>
          <a:bodyPr/>
          <a:lstStyle/>
          <a:p>
            <a:r>
              <a:rPr lang="en-US" sz="2400" dirty="0"/>
              <a:t>Assume parallel optical axes, known camera parameters (i.e., calibrated cameras).  </a:t>
            </a:r>
            <a:r>
              <a:rPr lang="en-US" sz="2400" b="1" dirty="0"/>
              <a:t>What is expression for Z?</a:t>
            </a:r>
          </a:p>
        </p:txBody>
      </p:sp>
      <p:grpSp>
        <p:nvGrpSpPr>
          <p:cNvPr id="171011" name="Group 5"/>
          <p:cNvGrpSpPr>
            <a:grpSpLocks/>
          </p:cNvGrpSpPr>
          <p:nvPr/>
        </p:nvGrpSpPr>
        <p:grpSpPr bwMode="auto">
          <a:xfrm>
            <a:off x="0" y="2078019"/>
            <a:ext cx="4751388" cy="3652838"/>
            <a:chOff x="0" y="2895600"/>
            <a:chExt cx="4751989" cy="3652838"/>
          </a:xfrm>
        </p:grpSpPr>
        <p:pic>
          <p:nvPicPr>
            <p:cNvPr id="171012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l="16959" t="14497" r="15958" b="4240"/>
            <a:stretch>
              <a:fillRect/>
            </a:stretch>
          </p:blipFill>
          <p:spPr bwMode="auto">
            <a:xfrm>
              <a:off x="0" y="2895600"/>
              <a:ext cx="4751989" cy="3652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1013" name="Rectangle 4"/>
            <p:cNvSpPr>
              <a:spLocks noChangeArrowheads="1"/>
            </p:cNvSpPr>
            <p:nvPr/>
          </p:nvSpPr>
          <p:spPr bwMode="auto">
            <a:xfrm>
              <a:off x="228600" y="3065092"/>
              <a:ext cx="1600200" cy="533400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800600" y="2203460"/>
            <a:ext cx="4343400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Similar triangles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(p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P, p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(O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P, O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304800" y="33291"/>
            <a:ext cx="8534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Geometry for a simple stereo system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5484825" y="3173409"/>
          <a:ext cx="2884526" cy="1236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14" name="Equation" r:id="rId5" imgW="977900" imgH="419100" progId="Equation.3">
                  <p:embed/>
                </p:oleObj>
              </mc:Choice>
              <mc:Fallback>
                <p:oleObj name="Equation" r:id="rId5" imgW="977900" imgH="41910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4825" y="3173409"/>
                        <a:ext cx="2884526" cy="123622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Isosceles Triangle 12"/>
          <p:cNvSpPr/>
          <p:nvPr/>
        </p:nvSpPr>
        <p:spPr bwMode="auto">
          <a:xfrm>
            <a:off x="1504908" y="2532217"/>
            <a:ext cx="1928103" cy="1893460"/>
          </a:xfrm>
          <a:prstGeom prst="triangle">
            <a:avLst>
              <a:gd name="adj" fmla="val 5871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Isosceles Triangle 13"/>
          <p:cNvSpPr/>
          <p:nvPr/>
        </p:nvSpPr>
        <p:spPr bwMode="auto">
          <a:xfrm>
            <a:off x="1212804" y="2516175"/>
            <a:ext cx="2373345" cy="2336832"/>
          </a:xfrm>
          <a:prstGeom prst="triangle">
            <a:avLst>
              <a:gd name="adj" fmla="val 59402"/>
            </a:avLst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6361137" y="4889520"/>
          <a:ext cx="2338979" cy="12049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15" name="Equation" r:id="rId7" imgW="837836" imgH="431613" progId="Equation.3">
                  <p:embed/>
                </p:oleObj>
              </mc:Choice>
              <mc:Fallback>
                <p:oleObj name="Equation" r:id="rId7" imgW="837836" imgH="431613" progId="Equation.3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1137" y="4889520"/>
                        <a:ext cx="2338979" cy="120492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Oval 15"/>
          <p:cNvSpPr/>
          <p:nvPr/>
        </p:nvSpPr>
        <p:spPr bwMode="auto">
          <a:xfrm>
            <a:off x="7310475" y="5510241"/>
            <a:ext cx="1533546" cy="65723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73643" y="5875371"/>
            <a:ext cx="2263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disparity</a:t>
            </a:r>
          </a:p>
        </p:txBody>
      </p:sp>
      <p:cxnSp>
        <p:nvCxnSpPr>
          <p:cNvPr id="19" name="Straight Arrow Connector 18"/>
          <p:cNvCxnSpPr>
            <a:endCxn id="16" idx="2"/>
          </p:cNvCxnSpPr>
          <p:nvPr/>
        </p:nvCxnSpPr>
        <p:spPr bwMode="auto">
          <a:xfrm flipV="1">
            <a:off x="6142059" y="5838858"/>
            <a:ext cx="1168416" cy="2190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-3855" y="6604084"/>
            <a:ext cx="20505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Kristen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Grauman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00617" y="4596341"/>
            <a:ext cx="2263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depth</a:t>
            </a:r>
          </a:p>
        </p:txBody>
      </p:sp>
      <p:cxnSp>
        <p:nvCxnSpPr>
          <p:cNvPr id="21" name="Straight Arrow Connector 20"/>
          <p:cNvCxnSpPr>
            <a:endCxn id="22" idx="1"/>
          </p:cNvCxnSpPr>
          <p:nvPr/>
        </p:nvCxnSpPr>
        <p:spPr bwMode="auto">
          <a:xfrm>
            <a:off x="5725886" y="4816494"/>
            <a:ext cx="629282" cy="3999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Oval 21"/>
          <p:cNvSpPr/>
          <p:nvPr/>
        </p:nvSpPr>
        <p:spPr bwMode="auto">
          <a:xfrm>
            <a:off x="6274687" y="5129637"/>
            <a:ext cx="549560" cy="592549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Text Box 48"/>
          <p:cNvSpPr txBox="1">
            <a:spLocks noChangeArrowheads="1"/>
          </p:cNvSpPr>
          <p:nvPr/>
        </p:nvSpPr>
        <p:spPr bwMode="auto">
          <a:xfrm>
            <a:off x="140400" y="5890945"/>
            <a:ext cx="451489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Depth is inversely proportional to disparity.</a:t>
            </a:r>
          </a:p>
        </p:txBody>
      </p:sp>
    </p:spTree>
    <p:extLst>
      <p:ext uri="{BB962C8B-B14F-4D97-AF65-F5344CB8AC3E}">
        <p14:creationId xmlns:p14="http://schemas.microsoft.com/office/powerpoint/2010/main" val="326497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7" grpId="0"/>
      <p:bldP spid="20" grpId="0"/>
      <p:bldP spid="22" grpId="0" animBg="1"/>
      <p:bldP spid="2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260"/>
            <a:ext cx="8229600" cy="1143000"/>
          </a:xfrm>
        </p:spPr>
        <p:txBody>
          <a:bodyPr/>
          <a:lstStyle/>
          <a:p>
            <a:r>
              <a:rPr lang="en-US" dirty="0"/>
              <a:t>Depth from disparity</a:t>
            </a:r>
          </a:p>
        </p:txBody>
      </p:sp>
      <p:sp>
        <p:nvSpPr>
          <p:cNvPr id="302083" name="Text Box 3"/>
          <p:cNvSpPr txBox="1">
            <a:spLocks noChangeArrowheads="1"/>
          </p:cNvSpPr>
          <p:nvPr/>
        </p:nvSpPr>
        <p:spPr bwMode="auto">
          <a:xfrm>
            <a:off x="809625" y="3623270"/>
            <a:ext cx="1377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image I(x,y)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2084" name="Text Box 4"/>
          <p:cNvSpPr txBox="1">
            <a:spLocks noChangeArrowheads="1"/>
          </p:cNvSpPr>
          <p:nvPr/>
        </p:nvSpPr>
        <p:spPr bwMode="auto">
          <a:xfrm>
            <a:off x="6851650" y="3586758"/>
            <a:ext cx="1606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image I´(x´,y´)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2085" name="Text Box 5"/>
          <p:cNvSpPr txBox="1">
            <a:spLocks noChangeArrowheads="1"/>
          </p:cNvSpPr>
          <p:nvPr/>
        </p:nvSpPr>
        <p:spPr bwMode="auto">
          <a:xfrm>
            <a:off x="3408363" y="3632795"/>
            <a:ext cx="2254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Disparity map D(x,y)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02087" name="Picture 7" descr="rect_006_007_lef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8763" y="4179530"/>
            <a:ext cx="2741612" cy="2012950"/>
          </a:xfrm>
          <a:prstGeom prst="rect">
            <a:avLst/>
          </a:prstGeom>
          <a:noFill/>
        </p:spPr>
      </p:pic>
      <p:pic>
        <p:nvPicPr>
          <p:cNvPr id="302088" name="Picture 8" descr="rect_006_007_righ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89663" y="4168418"/>
            <a:ext cx="2749550" cy="2012950"/>
          </a:xfrm>
          <a:prstGeom prst="rect">
            <a:avLst/>
          </a:prstGeom>
          <a:noFill/>
        </p:spPr>
      </p:pic>
      <p:pic>
        <p:nvPicPr>
          <p:cNvPr id="302089" name="Picture 9" descr="disparity_006_007_lr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95638" y="4171593"/>
            <a:ext cx="2749550" cy="2012950"/>
          </a:xfrm>
          <a:prstGeom prst="rect">
            <a:avLst/>
          </a:prstGeom>
          <a:noFill/>
        </p:spPr>
      </p:pic>
      <p:sp>
        <p:nvSpPr>
          <p:cNvPr id="302090" name="Oval 10"/>
          <p:cNvSpPr>
            <a:spLocks noChangeArrowheads="1"/>
          </p:cNvSpPr>
          <p:nvPr/>
        </p:nvSpPr>
        <p:spPr bwMode="auto">
          <a:xfrm>
            <a:off x="1169988" y="5176480"/>
            <a:ext cx="36512" cy="36513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2091" name="Oval 11"/>
          <p:cNvSpPr>
            <a:spLocks noChangeArrowheads="1"/>
          </p:cNvSpPr>
          <p:nvPr/>
        </p:nvSpPr>
        <p:spPr bwMode="auto">
          <a:xfrm>
            <a:off x="4129088" y="5139968"/>
            <a:ext cx="36512" cy="36512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2092" name="Oval 12"/>
          <p:cNvSpPr>
            <a:spLocks noChangeArrowheads="1"/>
          </p:cNvSpPr>
          <p:nvPr/>
        </p:nvSpPr>
        <p:spPr bwMode="auto">
          <a:xfrm>
            <a:off x="6937375" y="5159018"/>
            <a:ext cx="36513" cy="36512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2093" name="Freeform 13"/>
          <p:cNvSpPr>
            <a:spLocks/>
          </p:cNvSpPr>
          <p:nvPr/>
        </p:nvSpPr>
        <p:spPr bwMode="auto">
          <a:xfrm>
            <a:off x="6945313" y="5174893"/>
            <a:ext cx="166687" cy="428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1" y="0"/>
              </a:cxn>
            </a:cxnLst>
            <a:rect l="0" t="0" r="r" b="b"/>
            <a:pathLst>
              <a:path w="131" h="1">
                <a:moveTo>
                  <a:pt x="0" y="0"/>
                </a:moveTo>
                <a:lnTo>
                  <a:pt x="131" y="0"/>
                </a:ln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sm" len="sm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3855" y="6604084"/>
            <a:ext cx="1204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Kristen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Grauman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8762" y="1128628"/>
            <a:ext cx="858769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</a:rPr>
              <a:t>We have two images from different cameras.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If we could find the </a:t>
            </a:r>
            <a:r>
              <a:rPr lang="en-US" sz="2400" b="1" dirty="0">
                <a:solidFill>
                  <a:srgbClr val="000000"/>
                </a:solidFill>
                <a:latin typeface="+mj-lt"/>
              </a:rPr>
              <a:t>corresponding points 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in two images, we could </a:t>
            </a:r>
            <a:r>
              <a:rPr lang="en-US" sz="2400" b="1" dirty="0">
                <a:solidFill>
                  <a:srgbClr val="000000"/>
                </a:solidFill>
                <a:latin typeface="+mj-lt"/>
              </a:rPr>
              <a:t>estimate relative depth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…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</a:rPr>
              <a:t>How do we match a point in the first image to a point in the second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</a:rPr>
              <a:t>efficiently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</a:rPr>
              <a:t>?  </a:t>
            </a:r>
          </a:p>
        </p:txBody>
      </p:sp>
    </p:spTree>
    <p:extLst>
      <p:ext uri="{BB962C8B-B14F-4D97-AF65-F5344CB8AC3E}">
        <p14:creationId xmlns:p14="http://schemas.microsoft.com/office/powerpoint/2010/main" val="239129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2085" grpId="0"/>
      <p:bldP spid="30209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108" name="Picture 2"/>
          <p:cNvPicPr>
            <a:picLocks noChangeAspect="1" noChangeArrowheads="1"/>
          </p:cNvPicPr>
          <p:nvPr/>
        </p:nvPicPr>
        <p:blipFill>
          <a:blip r:embed="rId3" cstate="print"/>
          <a:srcRect l="42084" t="65640" r="21667" b="9061"/>
          <a:stretch>
            <a:fillRect/>
          </a:stretch>
        </p:blipFill>
        <p:spPr bwMode="auto">
          <a:xfrm>
            <a:off x="1219200" y="2181186"/>
            <a:ext cx="66294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914400" y="5122824"/>
            <a:ext cx="7308900" cy="112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Given p in left image, where can corresponding point p’ be?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17414" y="76200"/>
            <a:ext cx="888053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Stereo correspondence constraints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3855" y="6604084"/>
            <a:ext cx="1204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Kristen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Grauman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44623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877888"/>
            <a:ext cx="7696200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Line 4"/>
          <p:cNvSpPr>
            <a:spLocks noChangeShapeType="1"/>
          </p:cNvSpPr>
          <p:nvPr/>
        </p:nvSpPr>
        <p:spPr bwMode="auto">
          <a:xfrm flipV="1">
            <a:off x="1073150" y="3741738"/>
            <a:ext cx="2098675" cy="1270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4" name="Line 5"/>
          <p:cNvSpPr>
            <a:spLocks noChangeShapeType="1"/>
          </p:cNvSpPr>
          <p:nvPr/>
        </p:nvSpPr>
        <p:spPr bwMode="auto">
          <a:xfrm>
            <a:off x="3524250" y="3748088"/>
            <a:ext cx="231140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5" name="Line 6"/>
          <p:cNvSpPr>
            <a:spLocks noChangeShapeType="1"/>
          </p:cNvSpPr>
          <p:nvPr/>
        </p:nvSpPr>
        <p:spPr bwMode="auto">
          <a:xfrm>
            <a:off x="6210300" y="3748088"/>
            <a:ext cx="209550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6" name="Line 7"/>
          <p:cNvSpPr>
            <a:spLocks noChangeShapeType="1"/>
          </p:cNvSpPr>
          <p:nvPr/>
        </p:nvSpPr>
        <p:spPr bwMode="auto">
          <a:xfrm>
            <a:off x="6419850" y="2452688"/>
            <a:ext cx="1885950" cy="128905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7" name="Line 8"/>
          <p:cNvSpPr>
            <a:spLocks noChangeShapeType="1"/>
          </p:cNvSpPr>
          <p:nvPr/>
        </p:nvSpPr>
        <p:spPr bwMode="auto">
          <a:xfrm>
            <a:off x="4724400" y="1284288"/>
            <a:ext cx="1466850" cy="100330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8" name="Line 9"/>
          <p:cNvSpPr>
            <a:spLocks noChangeShapeType="1"/>
          </p:cNvSpPr>
          <p:nvPr/>
        </p:nvSpPr>
        <p:spPr bwMode="auto">
          <a:xfrm flipV="1">
            <a:off x="3187700" y="1271588"/>
            <a:ext cx="1473200" cy="100965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9" name="Line 10"/>
          <p:cNvSpPr>
            <a:spLocks noChangeShapeType="1"/>
          </p:cNvSpPr>
          <p:nvPr/>
        </p:nvSpPr>
        <p:spPr bwMode="auto">
          <a:xfrm flipV="1">
            <a:off x="1060450" y="2446338"/>
            <a:ext cx="1892300" cy="128270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71" name="Oval 12"/>
          <p:cNvSpPr>
            <a:spLocks noChangeArrowheads="1"/>
          </p:cNvSpPr>
          <p:nvPr/>
        </p:nvSpPr>
        <p:spPr bwMode="auto">
          <a:xfrm>
            <a:off x="3105150" y="36591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72" name="Oval 13"/>
          <p:cNvSpPr>
            <a:spLocks noChangeArrowheads="1"/>
          </p:cNvSpPr>
          <p:nvPr/>
        </p:nvSpPr>
        <p:spPr bwMode="auto">
          <a:xfrm>
            <a:off x="6102350" y="36909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2952750" y="2300288"/>
            <a:ext cx="3460750" cy="1600200"/>
            <a:chOff x="2952750" y="2300288"/>
            <a:chExt cx="3460750" cy="1600200"/>
          </a:xfrm>
        </p:grpSpPr>
        <p:sp>
          <p:nvSpPr>
            <p:cNvPr id="591887" name="Line 15"/>
            <p:cNvSpPr>
              <a:spLocks noChangeShapeType="1"/>
            </p:cNvSpPr>
            <p:nvPr/>
          </p:nvSpPr>
          <p:spPr bwMode="auto">
            <a:xfrm flipH="1" flipV="1">
              <a:off x="2952750" y="2300288"/>
              <a:ext cx="260350" cy="1581150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91888" name="Line 16"/>
            <p:cNvSpPr>
              <a:spLocks noChangeShapeType="1"/>
            </p:cNvSpPr>
            <p:nvPr/>
          </p:nvSpPr>
          <p:spPr bwMode="auto">
            <a:xfrm flipV="1">
              <a:off x="6159500" y="2312988"/>
              <a:ext cx="254000" cy="1587500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591889" name="Text Box 17"/>
          <p:cNvSpPr txBox="1">
            <a:spLocks noChangeArrowheads="1"/>
          </p:cNvSpPr>
          <p:nvPr/>
        </p:nvSpPr>
        <p:spPr bwMode="auto">
          <a:xfrm>
            <a:off x="914400" y="5804848"/>
            <a:ext cx="74676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Epipolar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Lines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- intersections of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epipolar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plane with image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planes (always come in corresponding pairs)</a:t>
            </a:r>
          </a:p>
        </p:txBody>
      </p:sp>
      <p:sp>
        <p:nvSpPr>
          <p:cNvPr id="15378" name="Line 19"/>
          <p:cNvSpPr>
            <a:spLocks noChangeShapeType="1"/>
          </p:cNvSpPr>
          <p:nvPr/>
        </p:nvSpPr>
        <p:spPr bwMode="auto">
          <a:xfrm>
            <a:off x="1066800" y="3773488"/>
            <a:ext cx="2057400" cy="0"/>
          </a:xfrm>
          <a:prstGeom prst="line">
            <a:avLst/>
          </a:prstGeom>
          <a:noFill/>
          <a:ln w="38100">
            <a:solidFill>
              <a:srgbClr val="FF3399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79" name="Line 20"/>
          <p:cNvSpPr>
            <a:spLocks noChangeShapeType="1"/>
          </p:cNvSpPr>
          <p:nvPr/>
        </p:nvSpPr>
        <p:spPr bwMode="auto">
          <a:xfrm>
            <a:off x="3505200" y="3773488"/>
            <a:ext cx="2362200" cy="0"/>
          </a:xfrm>
          <a:prstGeom prst="line">
            <a:avLst/>
          </a:prstGeom>
          <a:noFill/>
          <a:ln w="38100">
            <a:solidFill>
              <a:srgbClr val="FF3399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80" name="Line 21"/>
          <p:cNvSpPr>
            <a:spLocks noChangeShapeType="1"/>
          </p:cNvSpPr>
          <p:nvPr/>
        </p:nvSpPr>
        <p:spPr bwMode="auto">
          <a:xfrm>
            <a:off x="6248400" y="3773488"/>
            <a:ext cx="2057400" cy="0"/>
          </a:xfrm>
          <a:prstGeom prst="line">
            <a:avLst/>
          </a:prstGeom>
          <a:noFill/>
          <a:ln w="38100">
            <a:solidFill>
              <a:srgbClr val="FF3399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81" name="Rectangle 2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err="1">
                <a:latin typeface="Arial" panose="020B0604020202020204" pitchFamily="34" charset="0"/>
                <a:cs typeface="Arial" panose="020B0604020202020204" pitchFamily="34" charset="0"/>
              </a:rPr>
              <a:t>Epipolar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geometry: notation</a:t>
            </a:r>
          </a:p>
        </p:txBody>
      </p:sp>
      <p:sp>
        <p:nvSpPr>
          <p:cNvPr id="15382" name="Rectangle 24"/>
          <p:cNvSpPr>
            <a:spLocks noChangeArrowheads="1"/>
          </p:cNvSpPr>
          <p:nvPr/>
        </p:nvSpPr>
        <p:spPr bwMode="auto">
          <a:xfrm>
            <a:off x="914400" y="1552575"/>
            <a:ext cx="2286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83" name="Rectangle 25"/>
          <p:cNvSpPr>
            <a:spLocks noChangeArrowheads="1"/>
          </p:cNvSpPr>
          <p:nvPr/>
        </p:nvSpPr>
        <p:spPr bwMode="auto">
          <a:xfrm>
            <a:off x="8170863" y="1562100"/>
            <a:ext cx="322262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84" name="Text Box 26"/>
          <p:cNvSpPr txBox="1">
            <a:spLocks noChangeArrowheads="1"/>
          </p:cNvSpPr>
          <p:nvPr/>
        </p:nvSpPr>
        <p:spPr bwMode="auto">
          <a:xfrm>
            <a:off x="4572000" y="892175"/>
            <a:ext cx="293670" cy="3077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P</a:t>
            </a:r>
          </a:p>
        </p:txBody>
      </p:sp>
      <p:sp>
        <p:nvSpPr>
          <p:cNvPr id="15385" name="Freeform 29"/>
          <p:cNvSpPr>
            <a:spLocks/>
          </p:cNvSpPr>
          <p:nvPr/>
        </p:nvSpPr>
        <p:spPr bwMode="auto">
          <a:xfrm>
            <a:off x="2667000" y="2286000"/>
            <a:ext cx="228600" cy="228600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86" name="Text Box 27"/>
          <p:cNvSpPr txBox="1">
            <a:spLocks noChangeArrowheads="1"/>
          </p:cNvSpPr>
          <p:nvPr/>
        </p:nvSpPr>
        <p:spPr bwMode="auto">
          <a:xfrm>
            <a:off x="2667000" y="2209800"/>
            <a:ext cx="2095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p</a:t>
            </a:r>
          </a:p>
        </p:txBody>
      </p:sp>
      <p:sp>
        <p:nvSpPr>
          <p:cNvPr id="15387" name="Freeform 30"/>
          <p:cNvSpPr>
            <a:spLocks/>
          </p:cNvSpPr>
          <p:nvPr/>
        </p:nvSpPr>
        <p:spPr bwMode="auto">
          <a:xfrm>
            <a:off x="6477000" y="2286000"/>
            <a:ext cx="228600" cy="228600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88" name="Text Box 31"/>
          <p:cNvSpPr txBox="1">
            <a:spLocks noChangeArrowheads="1"/>
          </p:cNvSpPr>
          <p:nvPr/>
        </p:nvSpPr>
        <p:spPr bwMode="auto">
          <a:xfrm>
            <a:off x="6400800" y="2209800"/>
            <a:ext cx="381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p’</a:t>
            </a:r>
          </a:p>
        </p:txBody>
      </p:sp>
      <p:sp>
        <p:nvSpPr>
          <p:cNvPr id="31" name="Text Box 11"/>
          <p:cNvSpPr txBox="1">
            <a:spLocks noChangeArrowheads="1"/>
          </p:cNvSpPr>
          <p:nvPr/>
        </p:nvSpPr>
        <p:spPr bwMode="auto">
          <a:xfrm>
            <a:off x="925776" y="5470525"/>
            <a:ext cx="530626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Epipolar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Plane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– plane containing baseline</a:t>
            </a:r>
          </a:p>
        </p:txBody>
      </p:sp>
      <p:sp>
        <p:nvSpPr>
          <p:cNvPr id="32" name="Text Box 14"/>
          <p:cNvSpPr txBox="1">
            <a:spLocks noChangeArrowheads="1"/>
          </p:cNvSpPr>
          <p:nvPr/>
        </p:nvSpPr>
        <p:spPr bwMode="auto">
          <a:xfrm>
            <a:off x="920088" y="4419600"/>
            <a:ext cx="5349541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Epipoles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= intersections of baseline with image planes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= projections of the other camera center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39966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3" name="Text Box 18"/>
          <p:cNvSpPr txBox="1">
            <a:spLocks noChangeArrowheads="1"/>
          </p:cNvSpPr>
          <p:nvPr/>
        </p:nvSpPr>
        <p:spPr bwMode="auto">
          <a:xfrm>
            <a:off x="914400" y="4010025"/>
            <a:ext cx="6069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Baseline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– line connecting the two camera centers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0" y="6604084"/>
            <a:ext cx="16930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Adapted from Derek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Hoiem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2188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1889" grpId="0"/>
      <p:bldP spid="31" grpId="0"/>
      <p:bldP spid="32" grpId="0"/>
      <p:bldP spid="3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Epipolar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constraint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832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0437" y="1011260"/>
            <a:ext cx="7662863" cy="321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0485" name="Text Box 5"/>
          <p:cNvSpPr txBox="1">
            <a:spLocks noChangeArrowheads="1"/>
          </p:cNvSpPr>
          <p:nvPr/>
        </p:nvSpPr>
        <p:spPr bwMode="auto">
          <a:xfrm>
            <a:off x="665109" y="4195773"/>
            <a:ext cx="8142399" cy="216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Geometry of two views constrains where the corresponding pixel for some image point in the first view must occur in the second view.</a:t>
            </a: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 must be on the line where (1) the plane connecting the world point and optical centers, and (2) the image plane, intersect. </a:t>
            </a: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Potential matches for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have to lie on the corresponding line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Potential matches for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have to lie on the corresponding line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  <a:endParaRPr kumimoji="0" lang="en-US" sz="20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60486" name="Oval 6"/>
          <p:cNvSpPr>
            <a:spLocks noChangeArrowheads="1"/>
          </p:cNvSpPr>
          <p:nvPr/>
        </p:nvSpPr>
        <p:spPr bwMode="auto">
          <a:xfrm>
            <a:off x="2649587" y="251621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60487" name="Line 7"/>
          <p:cNvSpPr>
            <a:spLocks noChangeShapeType="1"/>
          </p:cNvSpPr>
          <p:nvPr/>
        </p:nvSpPr>
        <p:spPr bwMode="auto">
          <a:xfrm flipH="1">
            <a:off x="5849987" y="2440010"/>
            <a:ext cx="254000" cy="158115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60488" name="Oval 8"/>
          <p:cNvSpPr>
            <a:spLocks noChangeArrowheads="1"/>
          </p:cNvSpPr>
          <p:nvPr/>
        </p:nvSpPr>
        <p:spPr bwMode="auto">
          <a:xfrm>
            <a:off x="6040487" y="2516210"/>
            <a:ext cx="76200" cy="76200"/>
          </a:xfrm>
          <a:prstGeom prst="ellipse">
            <a:avLst/>
          </a:prstGeom>
          <a:solidFill>
            <a:srgbClr val="CC3300"/>
          </a:solidFill>
          <a:ln w="9525">
            <a:solidFill>
              <a:srgbClr val="CC33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60489" name="Line 9"/>
          <p:cNvSpPr>
            <a:spLocks noChangeShapeType="1"/>
          </p:cNvSpPr>
          <p:nvPr/>
        </p:nvSpPr>
        <p:spPr bwMode="auto">
          <a:xfrm flipH="1" flipV="1">
            <a:off x="2674987" y="2420960"/>
            <a:ext cx="241300" cy="15621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3855" y="6604084"/>
            <a:ext cx="29129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Kristen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Grauman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Derek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Hoiem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86851" y="1033031"/>
            <a:ext cx="925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world point</a:t>
            </a:r>
          </a:p>
        </p:txBody>
      </p:sp>
      <p:sp>
        <p:nvSpPr>
          <p:cNvPr id="17" name="TextBox 16"/>
          <p:cNvSpPr txBox="1"/>
          <p:nvPr/>
        </p:nvSpPr>
        <p:spPr>
          <a:xfrm rot="1167191">
            <a:off x="673843" y="1441596"/>
            <a:ext cx="13099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first image plane</a:t>
            </a:r>
          </a:p>
        </p:txBody>
      </p:sp>
      <p:sp>
        <p:nvSpPr>
          <p:cNvPr id="18" name="TextBox 17"/>
          <p:cNvSpPr txBox="1"/>
          <p:nvPr/>
        </p:nvSpPr>
        <p:spPr>
          <a:xfrm rot="20228727">
            <a:off x="6419455" y="1462679"/>
            <a:ext cx="15552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second image plane</a:t>
            </a:r>
          </a:p>
        </p:txBody>
      </p:sp>
    </p:spTree>
    <p:extLst>
      <p:ext uri="{BB962C8B-B14F-4D97-AF65-F5344CB8AC3E}">
        <p14:creationId xmlns:p14="http://schemas.microsoft.com/office/powerpoint/2010/main" val="264741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0486" grpId="0" animBg="1"/>
      <p:bldP spid="660487" grpId="0" animBg="1"/>
      <p:bldP spid="660488" grpId="0" animBg="1" autoUpdateAnimBg="0"/>
      <p:bldP spid="66048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5630863" y="1493838"/>
            <a:ext cx="2008187" cy="21907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" name="Group 35"/>
          <p:cNvGrpSpPr>
            <a:grpSpLocks noChangeAspect="1"/>
          </p:cNvGrpSpPr>
          <p:nvPr/>
        </p:nvGrpSpPr>
        <p:grpSpPr bwMode="auto">
          <a:xfrm>
            <a:off x="1176338" y="2187575"/>
            <a:ext cx="201612" cy="227013"/>
            <a:chOff x="1824" y="1728"/>
            <a:chExt cx="1392" cy="1392"/>
          </a:xfrm>
        </p:grpSpPr>
        <p:sp>
          <p:nvSpPr>
            <p:cNvPr id="77867" name="Line 36"/>
            <p:cNvSpPr>
              <a:spLocks noChangeAspect="1" noChangeShapeType="1"/>
            </p:cNvSpPr>
            <p:nvPr/>
          </p:nvSpPr>
          <p:spPr bwMode="auto">
            <a:xfrm flipV="1">
              <a:off x="2502" y="1728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868" name="Line 37"/>
            <p:cNvSpPr>
              <a:spLocks noChangeAspect="1" noChangeShapeType="1"/>
            </p:cNvSpPr>
            <p:nvPr/>
          </p:nvSpPr>
          <p:spPr bwMode="auto">
            <a:xfrm rot="16200000" flipV="1">
              <a:off x="2520" y="1704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" name="Group 38"/>
          <p:cNvGrpSpPr>
            <a:grpSpLocks noChangeAspect="1"/>
          </p:cNvGrpSpPr>
          <p:nvPr/>
        </p:nvGrpSpPr>
        <p:grpSpPr bwMode="auto">
          <a:xfrm>
            <a:off x="2293938" y="2306638"/>
            <a:ext cx="201612" cy="228600"/>
            <a:chOff x="1824" y="1728"/>
            <a:chExt cx="1392" cy="1392"/>
          </a:xfrm>
        </p:grpSpPr>
        <p:sp>
          <p:nvSpPr>
            <p:cNvPr id="77865" name="Line 39"/>
            <p:cNvSpPr>
              <a:spLocks noChangeAspect="1" noChangeShapeType="1"/>
            </p:cNvSpPr>
            <p:nvPr/>
          </p:nvSpPr>
          <p:spPr bwMode="auto">
            <a:xfrm flipV="1">
              <a:off x="2502" y="1728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866" name="Line 40"/>
            <p:cNvSpPr>
              <a:spLocks noChangeAspect="1" noChangeShapeType="1"/>
            </p:cNvSpPr>
            <p:nvPr/>
          </p:nvSpPr>
          <p:spPr bwMode="auto">
            <a:xfrm rot="16200000" flipV="1">
              <a:off x="2520" y="1704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" name="Group 41"/>
          <p:cNvGrpSpPr>
            <a:grpSpLocks noChangeAspect="1"/>
          </p:cNvGrpSpPr>
          <p:nvPr/>
        </p:nvGrpSpPr>
        <p:grpSpPr bwMode="auto">
          <a:xfrm>
            <a:off x="1846263" y="1881188"/>
            <a:ext cx="203200" cy="227012"/>
            <a:chOff x="1824" y="1728"/>
            <a:chExt cx="1392" cy="1392"/>
          </a:xfrm>
        </p:grpSpPr>
        <p:sp>
          <p:nvSpPr>
            <p:cNvPr id="77863" name="Line 42"/>
            <p:cNvSpPr>
              <a:spLocks noChangeAspect="1" noChangeShapeType="1"/>
            </p:cNvSpPr>
            <p:nvPr/>
          </p:nvSpPr>
          <p:spPr bwMode="auto">
            <a:xfrm flipV="1">
              <a:off x="2502" y="1728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864" name="Line 43"/>
            <p:cNvSpPr>
              <a:spLocks noChangeAspect="1" noChangeShapeType="1"/>
            </p:cNvSpPr>
            <p:nvPr/>
          </p:nvSpPr>
          <p:spPr bwMode="auto">
            <a:xfrm rot="16200000" flipV="1">
              <a:off x="2520" y="1704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" name="Group 44"/>
          <p:cNvGrpSpPr>
            <a:grpSpLocks noChangeAspect="1"/>
          </p:cNvGrpSpPr>
          <p:nvPr/>
        </p:nvGrpSpPr>
        <p:grpSpPr bwMode="auto">
          <a:xfrm>
            <a:off x="1390650" y="1558925"/>
            <a:ext cx="203200" cy="228600"/>
            <a:chOff x="1824" y="1728"/>
            <a:chExt cx="1392" cy="1392"/>
          </a:xfrm>
        </p:grpSpPr>
        <p:sp>
          <p:nvSpPr>
            <p:cNvPr id="77861" name="Line 45"/>
            <p:cNvSpPr>
              <a:spLocks noChangeAspect="1" noChangeShapeType="1"/>
            </p:cNvSpPr>
            <p:nvPr/>
          </p:nvSpPr>
          <p:spPr bwMode="auto">
            <a:xfrm flipV="1">
              <a:off x="2502" y="1728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862" name="Line 46"/>
            <p:cNvSpPr>
              <a:spLocks noChangeAspect="1" noChangeShapeType="1"/>
            </p:cNvSpPr>
            <p:nvPr/>
          </p:nvSpPr>
          <p:spPr bwMode="auto">
            <a:xfrm rot="16200000" flipV="1">
              <a:off x="2520" y="1704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" name="Group 47"/>
          <p:cNvGrpSpPr>
            <a:grpSpLocks noChangeAspect="1"/>
          </p:cNvGrpSpPr>
          <p:nvPr/>
        </p:nvGrpSpPr>
        <p:grpSpPr bwMode="auto">
          <a:xfrm>
            <a:off x="2889250" y="2271713"/>
            <a:ext cx="201613" cy="227012"/>
            <a:chOff x="1824" y="1728"/>
            <a:chExt cx="1392" cy="1392"/>
          </a:xfrm>
        </p:grpSpPr>
        <p:sp>
          <p:nvSpPr>
            <p:cNvPr id="77859" name="Line 48"/>
            <p:cNvSpPr>
              <a:spLocks noChangeAspect="1" noChangeShapeType="1"/>
            </p:cNvSpPr>
            <p:nvPr/>
          </p:nvSpPr>
          <p:spPr bwMode="auto">
            <a:xfrm flipV="1">
              <a:off x="2502" y="1728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860" name="Line 49"/>
            <p:cNvSpPr>
              <a:spLocks noChangeAspect="1" noChangeShapeType="1"/>
            </p:cNvSpPr>
            <p:nvPr/>
          </p:nvSpPr>
          <p:spPr bwMode="auto">
            <a:xfrm rot="16200000" flipV="1">
              <a:off x="2520" y="1704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" name="Group 50"/>
          <p:cNvGrpSpPr>
            <a:grpSpLocks noChangeAspect="1"/>
          </p:cNvGrpSpPr>
          <p:nvPr/>
        </p:nvGrpSpPr>
        <p:grpSpPr bwMode="auto">
          <a:xfrm>
            <a:off x="2703513" y="1168400"/>
            <a:ext cx="201612" cy="227013"/>
            <a:chOff x="1824" y="1728"/>
            <a:chExt cx="1392" cy="1392"/>
          </a:xfrm>
        </p:grpSpPr>
        <p:sp>
          <p:nvSpPr>
            <p:cNvPr id="77857" name="Line 51"/>
            <p:cNvSpPr>
              <a:spLocks noChangeAspect="1" noChangeShapeType="1"/>
            </p:cNvSpPr>
            <p:nvPr/>
          </p:nvSpPr>
          <p:spPr bwMode="auto">
            <a:xfrm flipV="1">
              <a:off x="2502" y="1728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858" name="Line 52"/>
            <p:cNvSpPr>
              <a:spLocks noChangeAspect="1" noChangeShapeType="1"/>
            </p:cNvSpPr>
            <p:nvPr/>
          </p:nvSpPr>
          <p:spPr bwMode="auto">
            <a:xfrm rot="16200000" flipV="1">
              <a:off x="2520" y="1704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8" name="Group 53"/>
          <p:cNvGrpSpPr>
            <a:grpSpLocks noChangeAspect="1"/>
          </p:cNvGrpSpPr>
          <p:nvPr/>
        </p:nvGrpSpPr>
        <p:grpSpPr bwMode="auto">
          <a:xfrm>
            <a:off x="3028950" y="1608138"/>
            <a:ext cx="201613" cy="230187"/>
            <a:chOff x="1824" y="1728"/>
            <a:chExt cx="1392" cy="1392"/>
          </a:xfrm>
        </p:grpSpPr>
        <p:sp>
          <p:nvSpPr>
            <p:cNvPr id="77855" name="Line 54"/>
            <p:cNvSpPr>
              <a:spLocks noChangeAspect="1" noChangeShapeType="1"/>
            </p:cNvSpPr>
            <p:nvPr/>
          </p:nvSpPr>
          <p:spPr bwMode="auto">
            <a:xfrm flipV="1">
              <a:off x="2502" y="1728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856" name="Line 55"/>
            <p:cNvSpPr>
              <a:spLocks noChangeAspect="1" noChangeShapeType="1"/>
            </p:cNvSpPr>
            <p:nvPr/>
          </p:nvSpPr>
          <p:spPr bwMode="auto">
            <a:xfrm rot="16200000" flipV="1">
              <a:off x="2520" y="1704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9" name="Group 56"/>
          <p:cNvGrpSpPr>
            <a:grpSpLocks noChangeAspect="1"/>
          </p:cNvGrpSpPr>
          <p:nvPr/>
        </p:nvGrpSpPr>
        <p:grpSpPr bwMode="auto">
          <a:xfrm>
            <a:off x="1749425" y="2455863"/>
            <a:ext cx="203200" cy="227012"/>
            <a:chOff x="1824" y="1728"/>
            <a:chExt cx="1392" cy="1392"/>
          </a:xfrm>
        </p:grpSpPr>
        <p:sp>
          <p:nvSpPr>
            <p:cNvPr id="77853" name="Line 57"/>
            <p:cNvSpPr>
              <a:spLocks noChangeAspect="1" noChangeShapeType="1"/>
            </p:cNvSpPr>
            <p:nvPr/>
          </p:nvSpPr>
          <p:spPr bwMode="auto">
            <a:xfrm flipV="1">
              <a:off x="2502" y="1728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854" name="Line 58"/>
            <p:cNvSpPr>
              <a:spLocks noChangeAspect="1" noChangeShapeType="1"/>
            </p:cNvSpPr>
            <p:nvPr/>
          </p:nvSpPr>
          <p:spPr bwMode="auto">
            <a:xfrm rot="16200000" flipV="1">
              <a:off x="2520" y="1704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" name="Group 59"/>
          <p:cNvGrpSpPr>
            <a:grpSpLocks noChangeAspect="1"/>
          </p:cNvGrpSpPr>
          <p:nvPr/>
        </p:nvGrpSpPr>
        <p:grpSpPr bwMode="auto">
          <a:xfrm>
            <a:off x="2257425" y="1549400"/>
            <a:ext cx="203200" cy="228600"/>
            <a:chOff x="1824" y="1728"/>
            <a:chExt cx="1392" cy="1392"/>
          </a:xfrm>
        </p:grpSpPr>
        <p:sp>
          <p:nvSpPr>
            <p:cNvPr id="77851" name="Line 60"/>
            <p:cNvSpPr>
              <a:spLocks noChangeAspect="1" noChangeShapeType="1"/>
            </p:cNvSpPr>
            <p:nvPr/>
          </p:nvSpPr>
          <p:spPr bwMode="auto">
            <a:xfrm flipV="1">
              <a:off x="2502" y="1728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852" name="Line 61"/>
            <p:cNvSpPr>
              <a:spLocks noChangeAspect="1" noChangeShapeType="1"/>
            </p:cNvSpPr>
            <p:nvPr/>
          </p:nvSpPr>
          <p:spPr bwMode="auto">
            <a:xfrm rot="16200000" flipV="1">
              <a:off x="2520" y="1704"/>
              <a:ext cx="0" cy="1392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541377" y="2334492"/>
            <a:ext cx="631825" cy="588963"/>
            <a:chOff x="4541377" y="1752600"/>
            <a:chExt cx="631825" cy="588963"/>
          </a:xfrm>
        </p:grpSpPr>
        <p:sp>
          <p:nvSpPr>
            <p:cNvPr id="77837" name="Line 85"/>
            <p:cNvSpPr>
              <a:spLocks noChangeShapeType="1"/>
            </p:cNvSpPr>
            <p:nvPr/>
          </p:nvSpPr>
          <p:spPr bwMode="auto">
            <a:xfrm>
              <a:off x="4541377" y="2341563"/>
              <a:ext cx="6318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838" name="Text Box 107"/>
            <p:cNvSpPr txBox="1">
              <a:spLocks noChangeArrowheads="1"/>
            </p:cNvSpPr>
            <p:nvPr/>
          </p:nvSpPr>
          <p:spPr bwMode="auto">
            <a:xfrm>
              <a:off x="4606925" y="1752600"/>
              <a:ext cx="498475" cy="51752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rPr>
                <a:t>?</a:t>
              </a: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11" name="Group 18"/>
          <p:cNvGrpSpPr>
            <a:grpSpLocks/>
          </p:cNvGrpSpPr>
          <p:nvPr/>
        </p:nvGrpSpPr>
        <p:grpSpPr bwMode="auto">
          <a:xfrm>
            <a:off x="1581150" y="1347788"/>
            <a:ext cx="2241550" cy="2320925"/>
            <a:chOff x="3052" y="698"/>
            <a:chExt cx="1412" cy="1462"/>
          </a:xfrm>
        </p:grpSpPr>
        <p:sp>
          <p:nvSpPr>
            <p:cNvPr id="77845" name="AutoShape 19">
              <a:hlinkClick r:id="" action="ppaction://hlinkshowjump?jump=firstslide" highlightClick="1"/>
            </p:cNvPr>
            <p:cNvSpPr>
              <a:spLocks noChangeArrowheads="1"/>
            </p:cNvSpPr>
            <p:nvPr/>
          </p:nvSpPr>
          <p:spPr bwMode="auto">
            <a:xfrm>
              <a:off x="3052" y="698"/>
              <a:ext cx="1412" cy="1462"/>
            </a:xfrm>
            <a:prstGeom prst="actionButtonHome">
              <a:avLst/>
            </a:prstGeom>
            <a:solidFill>
              <a:schemeClr val="bg2">
                <a:alpha val="25098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7846" name="Oval 20"/>
            <p:cNvSpPr>
              <a:spLocks noChangeAspect="1" noChangeArrowheads="1"/>
            </p:cNvSpPr>
            <p:nvPr/>
          </p:nvSpPr>
          <p:spPr bwMode="auto">
            <a:xfrm>
              <a:off x="3717" y="863"/>
              <a:ext cx="75" cy="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7847" name="Oval 21"/>
            <p:cNvSpPr>
              <a:spLocks noChangeAspect="1" noChangeArrowheads="1"/>
            </p:cNvSpPr>
            <p:nvPr/>
          </p:nvSpPr>
          <p:spPr bwMode="auto">
            <a:xfrm>
              <a:off x="4101" y="1898"/>
              <a:ext cx="75" cy="7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7848" name="Oval 22"/>
            <p:cNvSpPr>
              <a:spLocks noChangeAspect="1" noChangeArrowheads="1"/>
            </p:cNvSpPr>
            <p:nvPr/>
          </p:nvSpPr>
          <p:spPr bwMode="auto">
            <a:xfrm>
              <a:off x="3648" y="1653"/>
              <a:ext cx="75" cy="7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7849" name="Oval 23"/>
            <p:cNvSpPr>
              <a:spLocks noChangeAspect="1" noChangeArrowheads="1"/>
            </p:cNvSpPr>
            <p:nvPr/>
          </p:nvSpPr>
          <p:spPr bwMode="auto">
            <a:xfrm>
              <a:off x="3189" y="1392"/>
              <a:ext cx="75" cy="75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7850" name="Oval 24"/>
            <p:cNvSpPr>
              <a:spLocks noChangeAspect="1" noChangeArrowheads="1"/>
            </p:cNvSpPr>
            <p:nvPr/>
          </p:nvSpPr>
          <p:spPr bwMode="auto">
            <a:xfrm>
              <a:off x="4032" y="1200"/>
              <a:ext cx="75" cy="7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sp>
        <p:nvSpPr>
          <p:cNvPr id="72" name="Rectangle 3"/>
          <p:cNvSpPr txBox="1">
            <a:spLocks noChangeArrowheads="1"/>
          </p:cNvSpPr>
          <p:nvPr/>
        </p:nvSpPr>
        <p:spPr bwMode="auto">
          <a:xfrm>
            <a:off x="701675" y="4159250"/>
            <a:ext cx="7996238" cy="189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Compare content in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local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patches, find best matches.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Scan x</a:t>
            </a:r>
            <a:r>
              <a:rPr kumimoji="0" lang="en-US" sz="2000" b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</a:t>
            </a:r>
            <a:r>
              <a:rPr kumimoji="0" 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’ with template formed from a point in x</a:t>
            </a:r>
            <a:r>
              <a:rPr kumimoji="0" lang="en-US" sz="2000" b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</a:t>
            </a:r>
            <a:r>
              <a:rPr kumimoji="0" 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and compute e.g. Euclidean distance between pixel intensities in the patch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Or compare SIFT features</a:t>
            </a:r>
            <a:endParaRPr kumimoji="0" lang="en-US" sz="2000" b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651000" y="2260600"/>
            <a:ext cx="438150" cy="43815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5484813" y="1420813"/>
            <a:ext cx="438150" cy="43815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7843" name="AutoShape 19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 rot="344224">
            <a:off x="5756275" y="1627188"/>
            <a:ext cx="1747838" cy="1924050"/>
          </a:xfrm>
          <a:prstGeom prst="actionButtonHome">
            <a:avLst/>
          </a:prstGeom>
          <a:solidFill>
            <a:schemeClr val="bg2">
              <a:alpha val="25098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5813425" y="2260600"/>
            <a:ext cx="438150" cy="43815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-1" y="6609979"/>
            <a:ext cx="3090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</a:t>
            </a:r>
            <a:r>
              <a:rPr lang="en-US" sz="1000" dirty="0">
                <a:solidFill>
                  <a:srgbClr val="000000"/>
                </a:solidFill>
                <a:latin typeface="Arial"/>
              </a:rPr>
              <a:t>d from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Kristen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Grauman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4" name="Curved Connector 13"/>
          <p:cNvCxnSpPr/>
          <p:nvPr/>
        </p:nvCxnSpPr>
        <p:spPr bwMode="auto">
          <a:xfrm rot="5400000" flipH="1" flipV="1">
            <a:off x="3951287" y="155325"/>
            <a:ext cx="12700" cy="4162425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38100" cap="flat" cmpd="sng" algn="ctr">
            <a:solidFill>
              <a:srgbClr val="FF00FF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2964416" y="1595288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 match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what are the correspondences?</a:t>
            </a:r>
          </a:p>
        </p:txBody>
      </p:sp>
    </p:spTree>
    <p:extLst>
      <p:ext uri="{BB962C8B-B14F-4D97-AF65-F5344CB8AC3E}">
        <p14:creationId xmlns:p14="http://schemas.microsoft.com/office/powerpoint/2010/main" val="17939757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5E-6 -4.07407E-6 C 0.11702 -0.00601 0.23404 -0.01203 0.23473 -0.00879 C 0.23542 -0.00555 0.00469 0.01204 0.00435 0.02014 C 0.004 0.02825 0.23282 0.03334 0.23247 0.04051 C 0.23213 0.04769 0.0014 0.05741 0.00209 0.06366 C 0.00279 0.06991 0.23716 0.072 0.23681 0.07825 C 0.23647 0.0845 7.5E-6 0.09468 7.5E-6 0.10139 C 7.5E-6 0.10811 0.2382 0.11158 0.23681 0.11875 C 0.23542 0.12593 -0.0085 0.13774 -0.00885 0.14491 C -0.00919 0.15209 0.23299 0.15695 0.23473 0.16227 C 0.23647 0.1676 0.00174 0.17061 0.00209 0.17686 C 0.00244 0.18311 0.23751 0.19514 0.23681 0.2 C 0.23612 0.20487 -0.0026 0.19723 -0.00225 0.20579 C -0.0019 0.21436 0.23733 0.24005 0.23907 0.25209 C 0.24081 0.26412 0.00973 0.26899 0.00869 0.27825 C 0.00765 0.2875 0.11997 0.29723 0.23247 0.30718 " pathEditMode="relative" ptsTypes="aaaaaaaaaaaaaaaA">
                                      <p:cBhvr>
                                        <p:cTn id="22" dur="3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  <p:bldP spid="74" grpId="1" animBg="1"/>
      <p:bldP spid="74" grpId="2" animBg="1"/>
      <p:bldP spid="76" grpId="0" animBg="1"/>
      <p:bldP spid="1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986" name="Picture 2"/>
          <p:cNvPicPr>
            <a:picLocks noChangeAspect="1" noChangeArrowheads="1"/>
          </p:cNvPicPr>
          <p:nvPr/>
        </p:nvPicPr>
        <p:blipFill>
          <a:blip r:embed="rId2" cstate="print"/>
          <a:srcRect l="9065" t="37152" r="6250" b="30817"/>
          <a:stretch>
            <a:fillRect/>
          </a:stretch>
        </p:blipFill>
        <p:spPr bwMode="auto">
          <a:xfrm>
            <a:off x="519057" y="1639863"/>
            <a:ext cx="8259813" cy="2263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Epipolar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constraint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1598958" y="4305312"/>
            <a:ext cx="610001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epipolar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constraint is useful because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 reduces the correspondence problem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 a 1D search along an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epipolar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line.</a:t>
            </a:r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3855" y="6604084"/>
            <a:ext cx="31149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Kristen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Grauman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image from Andrew Zisserman</a:t>
            </a:r>
          </a:p>
        </p:txBody>
      </p:sp>
    </p:spTree>
    <p:extLst>
      <p:ext uri="{BB962C8B-B14F-4D97-AF65-F5344CB8AC3E}">
        <p14:creationId xmlns:p14="http://schemas.microsoft.com/office/powerpoint/2010/main" val="17303687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Title 1"/>
          <p:cNvSpPr>
            <a:spLocks noGrp="1"/>
          </p:cNvSpPr>
          <p:nvPr>
            <p:ph type="title" idx="4294967295"/>
          </p:nvPr>
        </p:nvSpPr>
        <p:spPr>
          <a:xfrm>
            <a:off x="-457200" y="0"/>
            <a:ext cx="10210800" cy="1143000"/>
          </a:xfrm>
        </p:spPr>
        <p:txBody>
          <a:bodyPr/>
          <a:lstStyle/>
          <a:p>
            <a:r>
              <a:rPr lang="en-US" sz="3600"/>
              <a:t>Stereo geometry, with calibrated cameras</a:t>
            </a:r>
          </a:p>
        </p:txBody>
      </p:sp>
      <p:pic>
        <p:nvPicPr>
          <p:cNvPr id="279555" name="Picture 2"/>
          <p:cNvPicPr>
            <a:picLocks noChangeAspect="1" noChangeArrowheads="1"/>
          </p:cNvPicPr>
          <p:nvPr/>
        </p:nvPicPr>
        <p:blipFill>
          <a:blip r:embed="rId4" cstate="print"/>
          <a:srcRect l="26593" t="30609" r="6039" b="8174"/>
          <a:stretch>
            <a:fillRect/>
          </a:stretch>
        </p:blipFill>
        <p:spPr bwMode="auto">
          <a:xfrm>
            <a:off x="1652815" y="909603"/>
            <a:ext cx="5838371" cy="3379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457200" y="4296481"/>
            <a:ext cx="8113486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If the stereo rig is calibrated, we know how to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rotate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and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translate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camera reference frame 1 to get to camera reference frame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2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Rotation: 3x3 matrix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; translation: 3x1 vector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401510" y="2999574"/>
            <a:ext cx="5869537" cy="432267"/>
            <a:chOff x="1401510" y="2999574"/>
            <a:chExt cx="5869537" cy="432267"/>
          </a:xfrm>
        </p:grpSpPr>
        <p:sp>
          <p:nvSpPr>
            <p:cNvPr id="2" name="Rectangle 1"/>
            <p:cNvSpPr/>
            <p:nvPr/>
          </p:nvSpPr>
          <p:spPr bwMode="auto">
            <a:xfrm>
              <a:off x="1401510" y="2999574"/>
              <a:ext cx="350378" cy="37601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6920669" y="3055826"/>
              <a:ext cx="350378" cy="37601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aphicFrame>
        <p:nvGraphicFramePr>
          <p:cNvPr id="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9868223"/>
              </p:ext>
            </p:extLst>
          </p:nvPr>
        </p:nvGraphicFramePr>
        <p:xfrm>
          <a:off x="2461306" y="5282657"/>
          <a:ext cx="2576512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80" name="Equation" r:id="rId5" imgW="901440" imgH="241200" progId="Equation.3">
                  <p:embed/>
                </p:oleObj>
              </mc:Choice>
              <mc:Fallback>
                <p:oleObj name="Equation" r:id="rId5" imgW="9014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1306" y="5282657"/>
                        <a:ext cx="2576512" cy="688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-3855" y="6604084"/>
            <a:ext cx="20505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Kristen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Grauman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61306" y="6017416"/>
            <a:ext cx="5468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(See hidden slides for how we get to the next slide.)</a:t>
            </a:r>
          </a:p>
        </p:txBody>
      </p:sp>
    </p:spTree>
    <p:extLst>
      <p:ext uri="{BB962C8B-B14F-4D97-AF65-F5344CB8AC3E}">
        <p14:creationId xmlns:p14="http://schemas.microsoft.com/office/powerpoint/2010/main" val="70025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Title 1"/>
          <p:cNvSpPr>
            <a:spLocks noGrp="1"/>
          </p:cNvSpPr>
          <p:nvPr>
            <p:ph type="title" idx="4294967295"/>
          </p:nvPr>
        </p:nvSpPr>
        <p:spPr>
          <a:xfrm>
            <a:off x="457200" y="106317"/>
            <a:ext cx="8229600" cy="1143000"/>
          </a:xfrm>
        </p:spPr>
        <p:txBody>
          <a:bodyPr/>
          <a:lstStyle/>
          <a:p>
            <a:r>
              <a:rPr lang="en-US" sz="4000" dirty="0"/>
              <a:t>EXTRA: cross product</a:t>
            </a:r>
          </a:p>
        </p:txBody>
      </p:sp>
      <p:pic>
        <p:nvPicPr>
          <p:cNvPr id="281603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l="53789" t="33878" r="42252" b="52470"/>
          <a:stretch/>
        </p:blipFill>
        <p:spPr bwMode="auto">
          <a:xfrm>
            <a:off x="3352800" y="1502229"/>
            <a:ext cx="685800" cy="1440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1605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l="21667" t="33810" r="65572" b="52470"/>
          <a:stretch/>
        </p:blipFill>
        <p:spPr bwMode="auto">
          <a:xfrm>
            <a:off x="1371600" y="1494971"/>
            <a:ext cx="2209800" cy="1447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1606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l="57309" t="31747" r="31250" b="52470"/>
          <a:stretch/>
        </p:blipFill>
        <p:spPr bwMode="auto">
          <a:xfrm>
            <a:off x="5105400" y="1277257"/>
            <a:ext cx="1981200" cy="1665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-3855" y="6604084"/>
            <a:ext cx="1204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Kristen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Grauman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1604" name="TextBox 6"/>
          <p:cNvSpPr txBox="1">
            <a:spLocks noChangeArrowheads="1"/>
          </p:cNvSpPr>
          <p:nvPr/>
        </p:nvSpPr>
        <p:spPr bwMode="auto">
          <a:xfrm>
            <a:off x="609600" y="2348599"/>
            <a:ext cx="7953829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Vector cross product takes two vectors and returns a third vector that’s perpendicular to both inputs.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 here, c is perpendicular to both a and b, which means the dot product = 0.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</a:rPr>
              <a:t>Can be expressed as a matrix multiplication.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l="49829" t="51621" r="31250" b="32993"/>
          <a:stretch/>
        </p:blipFill>
        <p:spPr bwMode="auto">
          <a:xfrm>
            <a:off x="5181600" y="4470400"/>
            <a:ext cx="3276600" cy="162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" name="Object 2"/>
          <p:cNvGraphicFramePr>
            <a:graphicFrameLocks noChangeAspect="1"/>
          </p:cNvGraphicFramePr>
          <p:nvPr/>
        </p:nvGraphicFramePr>
        <p:xfrm>
          <a:off x="665109" y="4451364"/>
          <a:ext cx="4276726" cy="196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04" name="Equation" r:id="rId5" imgW="1548728" imgH="710891" progId="Equation.3">
                  <p:embed/>
                </p:oleObj>
              </mc:Choice>
              <mc:Fallback>
                <p:oleObj name="Equation" r:id="rId5" imgW="1548728" imgH="7108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109" y="4451364"/>
                        <a:ext cx="4276726" cy="1962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775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Title 1"/>
          <p:cNvSpPr>
            <a:spLocks noGrp="1"/>
          </p:cNvSpPr>
          <p:nvPr>
            <p:ph type="title" idx="4294967295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sz="4000" dirty="0"/>
              <a:t>EXTRA: From geometry to algebra</a:t>
            </a:r>
          </a:p>
        </p:txBody>
      </p:sp>
      <p:pic>
        <p:nvPicPr>
          <p:cNvPr id="283652" name="Picture 2"/>
          <p:cNvPicPr>
            <a:picLocks noChangeAspect="1" noChangeArrowheads="1"/>
          </p:cNvPicPr>
          <p:nvPr/>
        </p:nvPicPr>
        <p:blipFill>
          <a:blip r:embed="rId4" cstate="print"/>
          <a:srcRect l="26593" t="30609" r="6039" b="8174"/>
          <a:stretch>
            <a:fillRect/>
          </a:stretch>
        </p:blipFill>
        <p:spPr bwMode="auto">
          <a:xfrm>
            <a:off x="693805" y="838200"/>
            <a:ext cx="7467600" cy="432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Arrow Connector 5"/>
          <p:cNvCxnSpPr>
            <a:cxnSpLocks noChangeShapeType="1"/>
          </p:cNvCxnSpPr>
          <p:nvPr/>
        </p:nvCxnSpPr>
        <p:spPr bwMode="auto">
          <a:xfrm>
            <a:off x="1303405" y="3733800"/>
            <a:ext cx="5867400" cy="1588"/>
          </a:xfrm>
          <a:prstGeom prst="straightConnector1">
            <a:avLst/>
          </a:prstGeom>
          <a:noFill/>
          <a:ln w="57150" algn="ctr">
            <a:solidFill>
              <a:srgbClr val="C00000"/>
            </a:solidFill>
            <a:round/>
            <a:headEnd type="none" w="med" len="med"/>
            <a:tailEnd type="none" w="med" len="med"/>
          </a:ln>
        </p:spPr>
      </p:cxnSp>
      <p:cxnSp>
        <p:nvCxnSpPr>
          <p:cNvPr id="8" name="Straight Arrow Connector 7"/>
          <p:cNvCxnSpPr>
            <a:cxnSpLocks noChangeShapeType="1"/>
          </p:cNvCxnSpPr>
          <p:nvPr/>
        </p:nvCxnSpPr>
        <p:spPr bwMode="auto">
          <a:xfrm flipV="1">
            <a:off x="1303405" y="2954331"/>
            <a:ext cx="931763" cy="779469"/>
          </a:xfrm>
          <a:prstGeom prst="straightConnector1">
            <a:avLst/>
          </a:prstGeom>
          <a:noFill/>
          <a:ln w="57150" algn="ctr">
            <a:solidFill>
              <a:srgbClr val="00B050"/>
            </a:solidFill>
            <a:round/>
            <a:headEnd type="none" w="med" len="med"/>
            <a:tailEnd type="arrow" w="med" len="med"/>
          </a:ln>
        </p:spPr>
      </p:cxn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 rot="10800000">
            <a:off x="6142059" y="2917818"/>
            <a:ext cx="1028746" cy="815982"/>
          </a:xfrm>
          <a:prstGeom prst="straightConnector1">
            <a:avLst/>
          </a:prstGeom>
          <a:noFill/>
          <a:ln w="57150" algn="ctr">
            <a:solidFill>
              <a:srgbClr val="FFC000"/>
            </a:solidFill>
            <a:round/>
            <a:headEnd type="none" w="med" len="med"/>
            <a:tailEnd type="arrow" w="med" len="med"/>
          </a:ln>
        </p:spPr>
      </p:cxnSp>
      <p:sp>
        <p:nvSpPr>
          <p:cNvPr id="33" name="Rectangle 32"/>
          <p:cNvSpPr/>
          <p:nvPr/>
        </p:nvSpPr>
        <p:spPr bwMode="auto">
          <a:xfrm>
            <a:off x="2370205" y="4267200"/>
            <a:ext cx="3581400" cy="914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/>
        </p:nvGraphicFramePr>
        <p:xfrm>
          <a:off x="862509" y="4965720"/>
          <a:ext cx="1847362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22" name="Equation" r:id="rId5" imgW="787058" imgH="165028" progId="Equation.3">
                  <p:embed/>
                </p:oleObj>
              </mc:Choice>
              <mc:Fallback>
                <p:oleObj name="Equation" r:id="rId5" imgW="787058" imgH="165028" progId="Equation.3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2509" y="4965720"/>
                        <a:ext cx="1847362" cy="387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/>
        </p:nvGraphicFramePr>
        <p:xfrm>
          <a:off x="804871" y="5526108"/>
          <a:ext cx="3810000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23" name="Equation" r:id="rId7" imgW="1459866" imgH="165028" progId="Equation.3">
                  <p:embed/>
                </p:oleObj>
              </mc:Choice>
              <mc:Fallback>
                <p:oleObj name="Equation" r:id="rId7" imgW="1459866" imgH="165028" progId="Equation.3">
                  <p:embed/>
                  <p:pic>
                    <p:nvPicPr>
                      <p:cNvPr id="29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4871" y="5526108"/>
                        <a:ext cx="3810000" cy="430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ectangle 29"/>
          <p:cNvSpPr/>
          <p:nvPr/>
        </p:nvSpPr>
        <p:spPr bwMode="auto">
          <a:xfrm>
            <a:off x="2328871" y="4889520"/>
            <a:ext cx="380976" cy="53340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1795471" y="4889520"/>
            <a:ext cx="304800" cy="533400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804871" y="4889520"/>
            <a:ext cx="457200" cy="533400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865284" name="Object 4"/>
          <p:cNvGraphicFramePr>
            <a:graphicFrameLocks noChangeAspect="1"/>
          </p:cNvGraphicFramePr>
          <p:nvPr/>
        </p:nvGraphicFramePr>
        <p:xfrm>
          <a:off x="1885935" y="6257990"/>
          <a:ext cx="1590675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24" name="Equation" r:id="rId9" imgW="609336" imgH="165028" progId="Equation.3">
                  <p:embed/>
                </p:oleObj>
              </mc:Choice>
              <mc:Fallback>
                <p:oleObj name="Equation" r:id="rId9" imgW="609336" imgH="165028" progId="Equation.3">
                  <p:embed/>
                  <p:pic>
                    <p:nvPicPr>
                      <p:cNvPr id="86528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5935" y="6257990"/>
                        <a:ext cx="1590675" cy="430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5285" name="Object 5"/>
          <p:cNvGraphicFramePr>
            <a:graphicFrameLocks noChangeAspect="1"/>
          </p:cNvGraphicFramePr>
          <p:nvPr/>
        </p:nvGraphicFramePr>
        <p:xfrm>
          <a:off x="4791078" y="4948238"/>
          <a:ext cx="4241800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25" name="Equation" r:id="rId11" imgW="1624895" imgH="215806" progId="Equation.3">
                  <p:embed/>
                </p:oleObj>
              </mc:Choice>
              <mc:Fallback>
                <p:oleObj name="Equation" r:id="rId11" imgW="1624895" imgH="215806" progId="Equation.3">
                  <p:embed/>
                  <p:pic>
                    <p:nvPicPr>
                      <p:cNvPr id="86528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1078" y="4948238"/>
                        <a:ext cx="4241800" cy="561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/>
        </p:nvGraphicFramePr>
        <p:xfrm>
          <a:off x="6580215" y="5583267"/>
          <a:ext cx="719828" cy="530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26" name="Equation" r:id="rId13" imgW="241091" imgH="177646" progId="Equation.3">
                  <p:embed/>
                </p:oleObj>
              </mc:Choice>
              <mc:Fallback>
                <p:oleObj name="Equation" r:id="rId13" imgW="241091" imgH="177646" progId="Equation.3">
                  <p:embed/>
                  <p:pic>
                    <p:nvPicPr>
                      <p:cNvPr id="35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0215" y="5583267"/>
                        <a:ext cx="719828" cy="5303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39"/>
          <p:cNvGrpSpPr/>
          <p:nvPr/>
        </p:nvGrpSpPr>
        <p:grpSpPr>
          <a:xfrm>
            <a:off x="519057" y="5921430"/>
            <a:ext cx="1935189" cy="417316"/>
            <a:chOff x="373005" y="5984910"/>
            <a:chExt cx="1935189" cy="417316"/>
          </a:xfrm>
        </p:grpSpPr>
        <p:sp>
          <p:nvSpPr>
            <p:cNvPr id="36" name="TextBox 35"/>
            <p:cNvSpPr txBox="1"/>
            <p:nvPr/>
          </p:nvSpPr>
          <p:spPr>
            <a:xfrm>
              <a:off x="373005" y="6094449"/>
              <a:ext cx="1935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Normal  to the plane</a:t>
              </a:r>
            </a:p>
          </p:txBody>
        </p:sp>
        <p:sp>
          <p:nvSpPr>
            <p:cNvPr id="39" name="Right Brace 38"/>
            <p:cNvSpPr/>
            <p:nvPr/>
          </p:nvSpPr>
          <p:spPr bwMode="auto">
            <a:xfrm rot="5400000">
              <a:off x="1085009" y="5565010"/>
              <a:ext cx="219078" cy="1058878"/>
            </a:xfrm>
            <a:prstGeom prst="righ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1" name="Rectangle 40"/>
          <p:cNvSpPr/>
          <p:nvPr/>
        </p:nvSpPr>
        <p:spPr bwMode="auto">
          <a:xfrm>
            <a:off x="2125629" y="5546754"/>
            <a:ext cx="2628936" cy="54769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-3855" y="6604084"/>
            <a:ext cx="1204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Kristen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Grauman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340600" y="2900585"/>
            <a:ext cx="5774718" cy="429761"/>
            <a:chOff x="1340600" y="2900585"/>
            <a:chExt cx="5774718" cy="429761"/>
          </a:xfrm>
        </p:grpSpPr>
        <p:sp>
          <p:nvSpPr>
            <p:cNvPr id="22" name="Rectangle 21"/>
            <p:cNvSpPr/>
            <p:nvPr/>
          </p:nvSpPr>
          <p:spPr bwMode="auto">
            <a:xfrm>
              <a:off x="1340600" y="2900585"/>
              <a:ext cx="350378" cy="37601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6764940" y="2954331"/>
              <a:ext cx="350378" cy="37601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668185" y="6238408"/>
            <a:ext cx="1837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Cross-product of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vector with itself is 0.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6635918" y="4779981"/>
            <a:ext cx="2447922" cy="1497033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487463" y="6279538"/>
            <a:ext cx="2744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>
                <a:solidFill>
                  <a:srgbClr val="000000"/>
                </a:solidFill>
                <a:latin typeface="Arial"/>
              </a:rPr>
              <a:t>T x </a:t>
            </a:r>
            <a:r>
              <a:rPr lang="en-US" sz="1400" noProof="0" dirty="0" err="1">
                <a:solidFill>
                  <a:srgbClr val="000000"/>
                </a:solidFill>
                <a:latin typeface="Arial"/>
              </a:rPr>
              <a:t>X</a:t>
            </a:r>
            <a:r>
              <a:rPr lang="en-US" sz="1400" noProof="0" dirty="0">
                <a:solidFill>
                  <a:srgbClr val="000000"/>
                </a:solidFill>
                <a:latin typeface="Arial"/>
              </a:rPr>
              <a:t>’ normal to plane in which X’ lies</a:t>
            </a:r>
            <a:r>
              <a:rPr lang="en-US" sz="1400" dirty="0">
                <a:solidFill>
                  <a:srgbClr val="000000"/>
                </a:solidFill>
                <a:latin typeface="Arial"/>
              </a:rPr>
              <a:t>, i.e. dot product is 0.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02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41" grpId="0" animBg="1"/>
      <p:bldP spid="3" grpId="0"/>
      <p:bldP spid="25" grpId="0" animBg="1"/>
      <p:bldP spid="2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Title 1"/>
          <p:cNvSpPr>
            <a:spLocks noGrp="1"/>
          </p:cNvSpPr>
          <p:nvPr>
            <p:ph type="title" idx="4294967295"/>
          </p:nvPr>
        </p:nvSpPr>
        <p:spPr>
          <a:xfrm>
            <a:off x="446031" y="0"/>
            <a:ext cx="8229600" cy="1143000"/>
          </a:xfrm>
        </p:spPr>
        <p:txBody>
          <a:bodyPr/>
          <a:lstStyle/>
          <a:p>
            <a:r>
              <a:rPr lang="en-US" sz="4000" dirty="0"/>
              <a:t>Essential matrix</a:t>
            </a:r>
          </a:p>
        </p:txBody>
      </p:sp>
      <p:graphicFrame>
        <p:nvGraphicFramePr>
          <p:cNvPr id="289795" name="Object 2"/>
          <p:cNvGraphicFramePr>
            <a:graphicFrameLocks noChangeAspect="1"/>
          </p:cNvGraphicFramePr>
          <p:nvPr>
            <p:extLst/>
          </p:nvPr>
        </p:nvGraphicFramePr>
        <p:xfrm>
          <a:off x="600236" y="1347759"/>
          <a:ext cx="2540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850" name="Equation" r:id="rId4" imgW="1028254" imgH="215806" progId="Equation.3">
                  <p:embed/>
                </p:oleObj>
              </mc:Choice>
              <mc:Fallback>
                <p:oleObj name="Equation" r:id="rId4" imgW="1028254" imgH="215806" progId="Equation.3">
                  <p:embed/>
                  <p:pic>
                    <p:nvPicPr>
                      <p:cNvPr id="28979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236" y="1347759"/>
                        <a:ext cx="25400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796" name="Object 3"/>
          <p:cNvGraphicFramePr>
            <a:graphicFrameLocks noChangeAspect="1"/>
          </p:cNvGraphicFramePr>
          <p:nvPr>
            <p:extLst/>
          </p:nvPr>
        </p:nvGraphicFramePr>
        <p:xfrm>
          <a:off x="600236" y="2066925"/>
          <a:ext cx="2570162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851" name="Equation" r:id="rId6" imgW="1041120" imgH="228600" progId="Equation.3">
                  <p:embed/>
                </p:oleObj>
              </mc:Choice>
              <mc:Fallback>
                <p:oleObj name="Equation" r:id="rId6" imgW="1041120" imgH="228600" progId="Equation.3">
                  <p:embed/>
                  <p:pic>
                    <p:nvPicPr>
                      <p:cNvPr id="28979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236" y="2066925"/>
                        <a:ext cx="2570162" cy="565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92083" y="4219082"/>
            <a:ext cx="8423580" cy="2154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is called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essential matrix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and it relates corresponding image points between both cameras, given the rotation and translation.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Before we said: If we observe a point in one image, its position in other image is constrained to lie on line defined by above. It turns out that: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</a:t>
            </a:r>
            <a:r>
              <a:rPr kumimoji="0" lang="en-US" sz="1800" b="0" i="0" u="none" strike="noStrike" kern="1200" cap="none" spc="0" normalizeH="0" baseline="3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is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epipolar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line l’ through x’ in the second image, corresponding to x.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Ex’ is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epipolar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line l through x in the first image, corresponding to x’.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8" cstate="print"/>
          <a:srcRect l="26593" t="30609" r="6039" b="8174"/>
          <a:stretch>
            <a:fillRect/>
          </a:stretch>
        </p:blipFill>
        <p:spPr bwMode="auto">
          <a:xfrm>
            <a:off x="4374346" y="1165194"/>
            <a:ext cx="4541054" cy="2628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9803" name="Text Box 11"/>
          <p:cNvSpPr txBox="1">
            <a:spLocks noChangeArrowheads="1"/>
          </p:cNvSpPr>
          <p:nvPr/>
        </p:nvSpPr>
        <p:spPr bwMode="auto">
          <a:xfrm>
            <a:off x="529834" y="2954331"/>
            <a:ext cx="720725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Let</a:t>
            </a:r>
          </a:p>
        </p:txBody>
      </p:sp>
      <p:graphicFrame>
        <p:nvGraphicFramePr>
          <p:cNvPr id="289804" name="Object 3"/>
          <p:cNvGraphicFramePr>
            <a:graphicFrameLocks noChangeAspect="1"/>
          </p:cNvGraphicFramePr>
          <p:nvPr>
            <p:extLst/>
          </p:nvPr>
        </p:nvGraphicFramePr>
        <p:xfrm>
          <a:off x="1225873" y="2907632"/>
          <a:ext cx="1792288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852" name="Equation" r:id="rId9" imgW="672808" imgH="203112" progId="Equation.3">
                  <p:embed/>
                </p:oleObj>
              </mc:Choice>
              <mc:Fallback>
                <p:oleObj name="Equation" r:id="rId9" imgW="672808" imgH="203112" progId="Equation.3">
                  <p:embed/>
                  <p:pic>
                    <p:nvPicPr>
                      <p:cNvPr id="28980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5873" y="2907632"/>
                        <a:ext cx="1792288" cy="541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805" name="Object 3"/>
          <p:cNvGraphicFramePr>
            <a:graphicFrameLocks noChangeAspect="1"/>
          </p:cNvGraphicFramePr>
          <p:nvPr>
            <p:extLst/>
          </p:nvPr>
        </p:nvGraphicFramePr>
        <p:xfrm>
          <a:off x="600236" y="3502025"/>
          <a:ext cx="3586163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853" name="Equation" r:id="rId11" imgW="1282680" imgH="203040" progId="Equation.3">
                  <p:embed/>
                </p:oleObj>
              </mc:Choice>
              <mc:Fallback>
                <p:oleObj name="Equation" r:id="rId11" imgW="1282680" imgH="203040" progId="Equation.3">
                  <p:embed/>
                  <p:pic>
                    <p:nvPicPr>
                      <p:cNvPr id="28980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236" y="3502025"/>
                        <a:ext cx="3586163" cy="569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 bwMode="auto">
          <a:xfrm>
            <a:off x="463921" y="1284779"/>
            <a:ext cx="2738475" cy="635015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3855" y="6604084"/>
            <a:ext cx="29129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Kristen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Grauman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Derek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Hoiem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560831" y="2302099"/>
            <a:ext cx="3860460" cy="376015"/>
            <a:chOff x="1340600" y="2900585"/>
            <a:chExt cx="3860460" cy="376015"/>
          </a:xfrm>
        </p:grpSpPr>
        <p:sp>
          <p:nvSpPr>
            <p:cNvPr id="15" name="Rectangle 14"/>
            <p:cNvSpPr/>
            <p:nvPr/>
          </p:nvSpPr>
          <p:spPr bwMode="auto">
            <a:xfrm>
              <a:off x="1340600" y="2900585"/>
              <a:ext cx="350378" cy="37601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4850682" y="2900585"/>
              <a:ext cx="350378" cy="37601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604557" y="1591992"/>
            <a:ext cx="3816733" cy="160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047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80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986" name="Group 5"/>
          <p:cNvGrpSpPr>
            <a:grpSpLocks noChangeAspect="1"/>
          </p:cNvGrpSpPr>
          <p:nvPr/>
        </p:nvGrpSpPr>
        <p:grpSpPr bwMode="auto">
          <a:xfrm>
            <a:off x="609600" y="1143000"/>
            <a:ext cx="2057400" cy="1465434"/>
            <a:chOff x="0" y="2895600"/>
            <a:chExt cx="4751989" cy="3652838"/>
          </a:xfrm>
        </p:grpSpPr>
        <p:pic>
          <p:nvPicPr>
            <p:cNvPr id="297987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l="16959" t="14497" r="15958" b="4240"/>
            <a:stretch>
              <a:fillRect/>
            </a:stretch>
          </p:blipFill>
          <p:spPr bwMode="auto">
            <a:xfrm>
              <a:off x="0" y="2895600"/>
              <a:ext cx="4751989" cy="3652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7988" name="Rectangle 4"/>
            <p:cNvSpPr>
              <a:spLocks noChangeArrowheads="1"/>
            </p:cNvSpPr>
            <p:nvPr/>
          </p:nvSpPr>
          <p:spPr bwMode="auto">
            <a:xfrm>
              <a:off x="228600" y="3048000"/>
              <a:ext cx="1600200" cy="533400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aphicFrame>
        <p:nvGraphicFramePr>
          <p:cNvPr id="297989" name="Object 2"/>
          <p:cNvGraphicFramePr>
            <a:graphicFrameLocks noChangeAspect="1"/>
          </p:cNvGraphicFramePr>
          <p:nvPr/>
        </p:nvGraphicFramePr>
        <p:xfrm>
          <a:off x="3597275" y="1208055"/>
          <a:ext cx="2184400" cy="170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54" name="Equation" r:id="rId5" imgW="863225" imgH="672808" progId="Equation.3">
                  <p:embed/>
                </p:oleObj>
              </mc:Choice>
              <mc:Fallback>
                <p:oleObj name="Equation" r:id="rId5" imgW="863225" imgH="672808" progId="Equation.3">
                  <p:embed/>
                  <p:pic>
                    <p:nvPicPr>
                      <p:cNvPr id="29798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7275" y="1208055"/>
                        <a:ext cx="2184400" cy="1703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990" name="TextBox 7"/>
          <p:cNvSpPr txBox="1">
            <a:spLocks noChangeArrowheads="1"/>
          </p:cNvSpPr>
          <p:nvPr/>
        </p:nvSpPr>
        <p:spPr bwMode="auto">
          <a:xfrm>
            <a:off x="5486400" y="2274855"/>
            <a:ext cx="19050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0   0  0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0   0 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 –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0</a:t>
            </a:r>
          </a:p>
        </p:txBody>
      </p:sp>
      <p:sp>
        <p:nvSpPr>
          <p:cNvPr id="297991" name="Double Bracket 8"/>
          <p:cNvSpPr>
            <a:spLocks noChangeArrowheads="1"/>
          </p:cNvSpPr>
          <p:nvPr/>
        </p:nvSpPr>
        <p:spPr bwMode="auto">
          <a:xfrm>
            <a:off x="5486400" y="2274855"/>
            <a:ext cx="914400" cy="914400"/>
          </a:xfrm>
          <a:prstGeom prst="bracketPai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352260" name="Object 4"/>
          <p:cNvGraphicFramePr>
            <a:graphicFrameLocks noChangeAspect="1"/>
          </p:cNvGraphicFramePr>
          <p:nvPr/>
        </p:nvGraphicFramePr>
        <p:xfrm>
          <a:off x="519057" y="3465513"/>
          <a:ext cx="1598613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55" name="Equation" r:id="rId7" imgW="647700" imgH="228600" progId="Equation.3">
                  <p:embed/>
                </p:oleObj>
              </mc:Choice>
              <mc:Fallback>
                <p:oleObj name="Equation" r:id="rId7" imgW="647700" imgH="228600" progId="Equation.3">
                  <p:embed/>
                  <p:pic>
                    <p:nvPicPr>
                      <p:cNvPr id="35226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057" y="3465513"/>
                        <a:ext cx="1598613" cy="565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7995" name="Picture 3"/>
          <p:cNvPicPr>
            <a:picLocks noChangeAspect="1" noChangeArrowheads="1"/>
          </p:cNvPicPr>
          <p:nvPr/>
        </p:nvPicPr>
        <p:blipFill>
          <a:blip r:embed="rId9" cstate="print"/>
          <a:srcRect l="31911" t="21565" r="18892" b="23479"/>
          <a:stretch>
            <a:fillRect/>
          </a:stretch>
        </p:blipFill>
        <p:spPr bwMode="auto">
          <a:xfrm>
            <a:off x="2667000" y="3487734"/>
            <a:ext cx="3948113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itle 1"/>
          <p:cNvSpPr txBox="1">
            <a:spLocks/>
          </p:cNvSpPr>
          <p:nvPr/>
        </p:nvSpPr>
        <p:spPr bwMode="auto">
          <a:xfrm>
            <a:off x="0" y="-3222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Essential matrix example: parallel cameras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73026" y="5245679"/>
            <a:ext cx="333055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 the parallel cameras, image of any point must lie on same horizontal line in each image plane.</a:t>
            </a:r>
          </a:p>
        </p:txBody>
      </p:sp>
      <p:sp>
        <p:nvSpPr>
          <p:cNvPr id="298008" name="Rectangle 24"/>
          <p:cNvSpPr>
            <a:spLocks noChangeArrowheads="1"/>
          </p:cNvSpPr>
          <p:nvPr/>
        </p:nvSpPr>
        <p:spPr bwMode="auto">
          <a:xfrm>
            <a:off x="5040313" y="5838858"/>
            <a:ext cx="1655762" cy="431800"/>
          </a:xfrm>
          <a:prstGeom prst="rect">
            <a:avLst/>
          </a:prstGeom>
          <a:noFill/>
          <a:ln w="28575">
            <a:solidFill>
              <a:srgbClr val="9933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4243383" y="1201707"/>
            <a:ext cx="693747" cy="43815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4206870" y="1785915"/>
            <a:ext cx="1935189" cy="51118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448312" y="2187558"/>
            <a:ext cx="2154267" cy="109538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2709837" y="3502026"/>
            <a:ext cx="4272021" cy="109538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3294045" y="4779982"/>
            <a:ext cx="4272021" cy="109538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4316409" y="5826826"/>
            <a:ext cx="4272021" cy="87308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/>
          </p:nvPr>
        </p:nvGraphicFramePr>
        <p:xfrm>
          <a:off x="7051662" y="1241399"/>
          <a:ext cx="2008396" cy="1019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56" name="Equation" r:id="rId10" imgW="850680" imgH="431640" progId="Equation.3">
                  <p:embed/>
                </p:oleObj>
              </mc:Choice>
              <mc:Fallback>
                <p:oleObj name="Equation" r:id="rId10" imgW="850680" imgH="431640" progId="Equation.3">
                  <p:embed/>
                  <p:pic>
                    <p:nvPicPr>
                      <p:cNvPr id="19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1662" y="1241399"/>
                        <a:ext cx="2008396" cy="101918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-3855" y="6604084"/>
            <a:ext cx="1204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Kristen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Grauman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453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8" grpId="0" animBg="1"/>
      <p:bldP spid="29" grpId="0" animBg="1"/>
      <p:bldP spid="31" grpId="0" animBg="1"/>
      <p:bldP spid="38" grpId="0" animBg="1"/>
      <p:bldP spid="39" grpId="0" animBg="1"/>
      <p:bldP spid="4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3" name="Text Box 3"/>
          <p:cNvSpPr txBox="1">
            <a:spLocks noChangeArrowheads="1"/>
          </p:cNvSpPr>
          <p:nvPr/>
        </p:nvSpPr>
        <p:spPr bwMode="auto">
          <a:xfrm>
            <a:off x="809625" y="1785914"/>
            <a:ext cx="1377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image I(x,y)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2084" name="Text Box 4"/>
          <p:cNvSpPr txBox="1">
            <a:spLocks noChangeArrowheads="1"/>
          </p:cNvSpPr>
          <p:nvPr/>
        </p:nvSpPr>
        <p:spPr bwMode="auto">
          <a:xfrm>
            <a:off x="6851650" y="1749402"/>
            <a:ext cx="1606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image I´(x´,y´)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2085" name="Text Box 5"/>
          <p:cNvSpPr txBox="1">
            <a:spLocks noChangeArrowheads="1"/>
          </p:cNvSpPr>
          <p:nvPr/>
        </p:nvSpPr>
        <p:spPr bwMode="auto">
          <a:xfrm>
            <a:off x="3408363" y="1795439"/>
            <a:ext cx="2254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Disparity map D(x,y)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2086" name="Text Box 6"/>
          <p:cNvSpPr txBox="1">
            <a:spLocks noChangeArrowheads="1"/>
          </p:cNvSpPr>
          <p:nvPr/>
        </p:nvSpPr>
        <p:spPr bwMode="auto">
          <a:xfrm>
            <a:off x="3179763" y="4679927"/>
            <a:ext cx="2740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(x´,y´)=(x+D(x,y),y)</a:t>
            </a: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02087" name="Picture 7" descr="rect_006_007_lef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8763" y="2433614"/>
            <a:ext cx="2741612" cy="2012950"/>
          </a:xfrm>
          <a:prstGeom prst="rect">
            <a:avLst/>
          </a:prstGeom>
          <a:noFill/>
        </p:spPr>
      </p:pic>
      <p:pic>
        <p:nvPicPr>
          <p:cNvPr id="302088" name="Picture 8" descr="rect_006_007_righ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89663" y="2422502"/>
            <a:ext cx="2749550" cy="2012950"/>
          </a:xfrm>
          <a:prstGeom prst="rect">
            <a:avLst/>
          </a:prstGeom>
          <a:noFill/>
        </p:spPr>
      </p:pic>
      <p:pic>
        <p:nvPicPr>
          <p:cNvPr id="302089" name="Picture 9" descr="disparity_006_007_lr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95638" y="2425677"/>
            <a:ext cx="2749550" cy="2012950"/>
          </a:xfrm>
          <a:prstGeom prst="rect">
            <a:avLst/>
          </a:prstGeom>
          <a:noFill/>
        </p:spPr>
      </p:pic>
      <p:sp>
        <p:nvSpPr>
          <p:cNvPr id="302090" name="Oval 10"/>
          <p:cNvSpPr>
            <a:spLocks noChangeArrowheads="1"/>
          </p:cNvSpPr>
          <p:nvPr/>
        </p:nvSpPr>
        <p:spPr bwMode="auto">
          <a:xfrm>
            <a:off x="1169988" y="3430564"/>
            <a:ext cx="36512" cy="36513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2091" name="Oval 11"/>
          <p:cNvSpPr>
            <a:spLocks noChangeArrowheads="1"/>
          </p:cNvSpPr>
          <p:nvPr/>
        </p:nvSpPr>
        <p:spPr bwMode="auto">
          <a:xfrm>
            <a:off x="4129088" y="3394052"/>
            <a:ext cx="36512" cy="36512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2092" name="Oval 12"/>
          <p:cNvSpPr>
            <a:spLocks noChangeArrowheads="1"/>
          </p:cNvSpPr>
          <p:nvPr/>
        </p:nvSpPr>
        <p:spPr bwMode="auto">
          <a:xfrm>
            <a:off x="6937375" y="3413102"/>
            <a:ext cx="36513" cy="36512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2093" name="Freeform 13"/>
          <p:cNvSpPr>
            <a:spLocks/>
          </p:cNvSpPr>
          <p:nvPr/>
        </p:nvSpPr>
        <p:spPr bwMode="auto">
          <a:xfrm>
            <a:off x="6945313" y="3428977"/>
            <a:ext cx="166687" cy="428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1" y="0"/>
              </a:cxn>
            </a:cxnLst>
            <a:rect l="0" t="0" r="r" b="b"/>
            <a:pathLst>
              <a:path w="131" h="1">
                <a:moveTo>
                  <a:pt x="0" y="0"/>
                </a:moveTo>
                <a:lnTo>
                  <a:pt x="131" y="0"/>
                </a:ln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sm" len="sm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375286" y="4706955"/>
            <a:ext cx="438156" cy="43815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586149" y="4670442"/>
            <a:ext cx="438156" cy="43815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3855" y="6604084"/>
            <a:ext cx="20505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Kristen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Grauman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310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Basic stereo matching algorithm</a:t>
            </a:r>
          </a:p>
        </p:txBody>
      </p:sp>
      <p:pic>
        <p:nvPicPr>
          <p:cNvPr id="39939" name="Picture 3" descr="lincoln_fu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946485"/>
            <a:ext cx="5029200" cy="289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5270" name="Line 6"/>
          <p:cNvSpPr>
            <a:spLocks noChangeShapeType="1"/>
          </p:cNvSpPr>
          <p:nvPr/>
        </p:nvSpPr>
        <p:spPr bwMode="auto">
          <a:xfrm>
            <a:off x="4572000" y="3003885"/>
            <a:ext cx="2514600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3352800" y="2851485"/>
            <a:ext cx="304800" cy="304800"/>
            <a:chOff x="2112" y="1872"/>
            <a:chExt cx="192" cy="192"/>
          </a:xfrm>
        </p:grpSpPr>
        <p:sp>
          <p:nvSpPr>
            <p:cNvPr id="39952" name="Oval 9"/>
            <p:cNvSpPr>
              <a:spLocks noChangeArrowheads="1"/>
            </p:cNvSpPr>
            <p:nvPr/>
          </p:nvSpPr>
          <p:spPr bwMode="auto">
            <a:xfrm>
              <a:off x="2174" y="1941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9953" name="Rectangle 16"/>
            <p:cNvSpPr>
              <a:spLocks noChangeArrowheads="1"/>
            </p:cNvSpPr>
            <p:nvPr/>
          </p:nvSpPr>
          <p:spPr bwMode="auto">
            <a:xfrm>
              <a:off x="2112" y="1872"/>
              <a:ext cx="192" cy="192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5257800" y="2851485"/>
            <a:ext cx="304800" cy="304800"/>
            <a:chOff x="3600" y="1872"/>
            <a:chExt cx="192" cy="192"/>
          </a:xfrm>
        </p:grpSpPr>
        <p:sp>
          <p:nvSpPr>
            <p:cNvPr id="39950" name="Oval 7"/>
            <p:cNvSpPr>
              <a:spLocks noChangeArrowheads="1"/>
            </p:cNvSpPr>
            <p:nvPr/>
          </p:nvSpPr>
          <p:spPr bwMode="auto">
            <a:xfrm>
              <a:off x="3675" y="1947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9951" name="Rectangle 17"/>
            <p:cNvSpPr>
              <a:spLocks noChangeArrowheads="1"/>
            </p:cNvSpPr>
            <p:nvPr/>
          </p:nvSpPr>
          <p:spPr bwMode="auto">
            <a:xfrm>
              <a:off x="3600" y="1872"/>
              <a:ext cx="192" cy="192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396301" name="Rectangle 13"/>
          <p:cNvSpPr>
            <a:spLocks noGrp="1" noChangeArrowheads="1"/>
          </p:cNvSpPr>
          <p:nvPr>
            <p:ph type="body" idx="1"/>
          </p:nvPr>
        </p:nvSpPr>
        <p:spPr>
          <a:xfrm>
            <a:off x="304800" y="4379493"/>
            <a:ext cx="8686800" cy="201405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  <a:buFontTx/>
              <a:buChar char="•"/>
              <a:defRPr/>
            </a:pPr>
            <a:r>
              <a:rPr lang="en-US" dirty="0"/>
              <a:t>For each pixel in the first image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000" dirty="0"/>
              <a:t>Find corresponding </a:t>
            </a:r>
            <a:r>
              <a:rPr lang="en-US" sz="2000" dirty="0" err="1"/>
              <a:t>epipolar</a:t>
            </a:r>
            <a:r>
              <a:rPr lang="en-US" sz="2000" dirty="0"/>
              <a:t> scanline in the right image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000" dirty="0"/>
              <a:t>Search along </a:t>
            </a:r>
            <a:r>
              <a:rPr lang="en-US" sz="2000" dirty="0" err="1"/>
              <a:t>epipolar</a:t>
            </a:r>
            <a:r>
              <a:rPr lang="en-US" sz="2000" dirty="0"/>
              <a:t> line and pick the best match x’: slide a window along the right scanline and compute Euclidean distance between contents of that window with the reference window in the left image; take the window corresponding to the minimum as the match</a:t>
            </a:r>
          </a:p>
          <a:p>
            <a:pPr lvl="1">
              <a:defRPr/>
            </a:pPr>
            <a:r>
              <a:rPr lang="en-US" sz="2000" dirty="0"/>
              <a:t>Compute disparity x-x’ and set depth(x) = f*T/(x-x’)</a:t>
            </a:r>
          </a:p>
          <a:p>
            <a:pPr marL="457200" lvl="1" indent="0">
              <a:lnSpc>
                <a:spcPct val="90000"/>
              </a:lnSpc>
              <a:buNone/>
              <a:defRPr/>
            </a:pPr>
            <a:endParaRPr lang="en-US" dirty="0"/>
          </a:p>
          <a:p>
            <a:pPr>
              <a:lnSpc>
                <a:spcPct val="90000"/>
              </a:lnSpc>
              <a:buFontTx/>
              <a:buChar char="•"/>
              <a:defRPr/>
            </a:pPr>
            <a:endParaRPr lang="en-US" dirty="0"/>
          </a:p>
        </p:txBody>
      </p: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4800600" y="2851485"/>
            <a:ext cx="304800" cy="304800"/>
            <a:chOff x="3600" y="1872"/>
            <a:chExt cx="192" cy="192"/>
          </a:xfrm>
        </p:grpSpPr>
        <p:sp>
          <p:nvSpPr>
            <p:cNvPr id="39948" name="Oval 17"/>
            <p:cNvSpPr>
              <a:spLocks noChangeArrowheads="1"/>
            </p:cNvSpPr>
            <p:nvPr/>
          </p:nvSpPr>
          <p:spPr bwMode="auto">
            <a:xfrm>
              <a:off x="3675" y="1947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9949" name="Rectangle 18"/>
            <p:cNvSpPr>
              <a:spLocks noChangeArrowheads="1"/>
            </p:cNvSpPr>
            <p:nvPr/>
          </p:nvSpPr>
          <p:spPr bwMode="auto">
            <a:xfrm>
              <a:off x="3600" y="1872"/>
              <a:ext cx="192" cy="192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5715000" y="2851485"/>
            <a:ext cx="304800" cy="304800"/>
            <a:chOff x="3600" y="1872"/>
            <a:chExt cx="192" cy="192"/>
          </a:xfrm>
        </p:grpSpPr>
        <p:sp>
          <p:nvSpPr>
            <p:cNvPr id="39946" name="Oval 20"/>
            <p:cNvSpPr>
              <a:spLocks noChangeArrowheads="1"/>
            </p:cNvSpPr>
            <p:nvPr/>
          </p:nvSpPr>
          <p:spPr bwMode="auto">
            <a:xfrm>
              <a:off x="3675" y="1947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9947" name="Rectangle 21"/>
            <p:cNvSpPr>
              <a:spLocks noChangeArrowheads="1"/>
            </p:cNvSpPr>
            <p:nvPr/>
          </p:nvSpPr>
          <p:spPr bwMode="auto">
            <a:xfrm>
              <a:off x="3600" y="1872"/>
              <a:ext cx="192" cy="192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0" y="6604084"/>
            <a:ext cx="16930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Adapted from Derek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Hoiem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636167" y="3909428"/>
            <a:ext cx="3128212" cy="477838"/>
            <a:chOff x="4636167" y="3909428"/>
            <a:chExt cx="3128212" cy="477838"/>
          </a:xfrm>
        </p:grpSpPr>
        <p:grpSp>
          <p:nvGrpSpPr>
            <p:cNvPr id="7" name="Group 6"/>
            <p:cNvGrpSpPr/>
            <p:nvPr/>
          </p:nvGrpSpPr>
          <p:grpSpPr>
            <a:xfrm>
              <a:off x="4636167" y="3909428"/>
              <a:ext cx="3056022" cy="477838"/>
              <a:chOff x="4952205" y="3965575"/>
              <a:chExt cx="2440606" cy="477838"/>
            </a:xfrm>
          </p:grpSpPr>
          <p:sp>
            <p:nvSpPr>
              <p:cNvPr id="21" name="Freeform 5"/>
              <p:cNvSpPr>
                <a:spLocks/>
              </p:cNvSpPr>
              <p:nvPr/>
            </p:nvSpPr>
            <p:spPr bwMode="auto">
              <a:xfrm>
                <a:off x="4952205" y="4103688"/>
                <a:ext cx="2440606" cy="314325"/>
              </a:xfrm>
              <a:custGeom>
                <a:avLst/>
                <a:gdLst>
                  <a:gd name="T0" fmla="*/ 0 w 1468"/>
                  <a:gd name="T1" fmla="*/ 2147483647 h 252"/>
                  <a:gd name="T2" fmla="*/ 2147483647 w 1468"/>
                  <a:gd name="T3" fmla="*/ 2147483647 h 252"/>
                  <a:gd name="T4" fmla="*/ 2147483647 w 1468"/>
                  <a:gd name="T5" fmla="*/ 2147483647 h 252"/>
                  <a:gd name="T6" fmla="*/ 2147483647 w 1468"/>
                  <a:gd name="T7" fmla="*/ 2147483647 h 252"/>
                  <a:gd name="T8" fmla="*/ 2147483647 w 1468"/>
                  <a:gd name="T9" fmla="*/ 2147483647 h 252"/>
                  <a:gd name="T10" fmla="*/ 2147483647 w 1468"/>
                  <a:gd name="T11" fmla="*/ 0 h 252"/>
                  <a:gd name="T12" fmla="*/ 2147483647 w 1468"/>
                  <a:gd name="T13" fmla="*/ 2147483647 h 252"/>
                  <a:gd name="T14" fmla="*/ 2147483647 w 1468"/>
                  <a:gd name="T15" fmla="*/ 2147483647 h 252"/>
                  <a:gd name="T16" fmla="*/ 2147483647 w 1468"/>
                  <a:gd name="T17" fmla="*/ 2147483647 h 252"/>
                  <a:gd name="T18" fmla="*/ 2147483647 w 1468"/>
                  <a:gd name="T19" fmla="*/ 2147483647 h 252"/>
                  <a:gd name="T20" fmla="*/ 2147483647 w 1468"/>
                  <a:gd name="T21" fmla="*/ 2147483647 h 252"/>
                  <a:gd name="T22" fmla="*/ 2147483647 w 1468"/>
                  <a:gd name="T23" fmla="*/ 2147483647 h 252"/>
                  <a:gd name="T24" fmla="*/ 2147483647 w 1468"/>
                  <a:gd name="T25" fmla="*/ 2147483647 h 252"/>
                  <a:gd name="T26" fmla="*/ 2147483647 w 1468"/>
                  <a:gd name="T27" fmla="*/ 2147483647 h 252"/>
                  <a:gd name="T28" fmla="*/ 2147483647 w 1468"/>
                  <a:gd name="T29" fmla="*/ 2147483647 h 252"/>
                  <a:gd name="T30" fmla="*/ 2147483647 w 1468"/>
                  <a:gd name="T31" fmla="*/ 2147483647 h 252"/>
                  <a:gd name="T32" fmla="*/ 2147483647 w 1468"/>
                  <a:gd name="T33" fmla="*/ 2147483647 h 252"/>
                  <a:gd name="T34" fmla="*/ 2147483647 w 1468"/>
                  <a:gd name="T35" fmla="*/ 2147483647 h 252"/>
                  <a:gd name="T36" fmla="*/ 2147483647 w 1468"/>
                  <a:gd name="T37" fmla="*/ 2147483647 h 252"/>
                  <a:gd name="T38" fmla="*/ 2147483647 w 1468"/>
                  <a:gd name="T39" fmla="*/ 2147483647 h 252"/>
                  <a:gd name="T40" fmla="*/ 2147483647 w 1468"/>
                  <a:gd name="T41" fmla="*/ 2147483647 h 252"/>
                  <a:gd name="T42" fmla="*/ 2147483647 w 1468"/>
                  <a:gd name="T43" fmla="*/ 2147483647 h 252"/>
                  <a:gd name="T44" fmla="*/ 2147483647 w 1468"/>
                  <a:gd name="T45" fmla="*/ 2147483647 h 252"/>
                  <a:gd name="T46" fmla="*/ 2147483647 w 1468"/>
                  <a:gd name="T47" fmla="*/ 2147483647 h 252"/>
                  <a:gd name="T48" fmla="*/ 2147483647 w 1468"/>
                  <a:gd name="T49" fmla="*/ 2147483647 h 252"/>
                  <a:gd name="T50" fmla="*/ 2147483647 w 1468"/>
                  <a:gd name="T51" fmla="*/ 2147483647 h 252"/>
                  <a:gd name="T52" fmla="*/ 2147483647 w 1468"/>
                  <a:gd name="T53" fmla="*/ 2147483647 h 252"/>
                  <a:gd name="T54" fmla="*/ 2147483647 w 1468"/>
                  <a:gd name="T55" fmla="*/ 2147483647 h 25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1468"/>
                  <a:gd name="T85" fmla="*/ 0 h 252"/>
                  <a:gd name="T86" fmla="*/ 1468 w 1468"/>
                  <a:gd name="T87" fmla="*/ 252 h 252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1468" h="252">
                    <a:moveTo>
                      <a:pt x="0" y="5"/>
                    </a:moveTo>
                    <a:cubicBezTo>
                      <a:pt x="22" y="20"/>
                      <a:pt x="30" y="32"/>
                      <a:pt x="56" y="41"/>
                    </a:cubicBezTo>
                    <a:cubicBezTo>
                      <a:pt x="61" y="39"/>
                      <a:pt x="67" y="39"/>
                      <a:pt x="71" y="36"/>
                    </a:cubicBezTo>
                    <a:cubicBezTo>
                      <a:pt x="75" y="33"/>
                      <a:pt x="77" y="27"/>
                      <a:pt x="81" y="25"/>
                    </a:cubicBezTo>
                    <a:cubicBezTo>
                      <a:pt x="95" y="18"/>
                      <a:pt x="112" y="15"/>
                      <a:pt x="127" y="10"/>
                    </a:cubicBezTo>
                    <a:cubicBezTo>
                      <a:pt x="137" y="7"/>
                      <a:pt x="157" y="0"/>
                      <a:pt x="157" y="0"/>
                    </a:cubicBezTo>
                    <a:cubicBezTo>
                      <a:pt x="196" y="13"/>
                      <a:pt x="233" y="31"/>
                      <a:pt x="273" y="41"/>
                    </a:cubicBezTo>
                    <a:cubicBezTo>
                      <a:pt x="283" y="40"/>
                      <a:pt x="353" y="26"/>
                      <a:pt x="369" y="30"/>
                    </a:cubicBezTo>
                    <a:cubicBezTo>
                      <a:pt x="390" y="54"/>
                      <a:pt x="366" y="30"/>
                      <a:pt x="395" y="46"/>
                    </a:cubicBezTo>
                    <a:cubicBezTo>
                      <a:pt x="406" y="52"/>
                      <a:pt x="450" y="137"/>
                      <a:pt x="455" y="121"/>
                    </a:cubicBezTo>
                    <a:cubicBezTo>
                      <a:pt x="486" y="168"/>
                      <a:pt x="519" y="233"/>
                      <a:pt x="576" y="252"/>
                    </a:cubicBezTo>
                    <a:cubicBezTo>
                      <a:pt x="603" y="245"/>
                      <a:pt x="593" y="186"/>
                      <a:pt x="615" y="171"/>
                    </a:cubicBezTo>
                    <a:cubicBezTo>
                      <a:pt x="618" y="161"/>
                      <a:pt x="624" y="139"/>
                      <a:pt x="627" y="129"/>
                    </a:cubicBezTo>
                    <a:cubicBezTo>
                      <a:pt x="629" y="124"/>
                      <a:pt x="646" y="102"/>
                      <a:pt x="651" y="99"/>
                    </a:cubicBezTo>
                    <a:cubicBezTo>
                      <a:pt x="661" y="92"/>
                      <a:pt x="681" y="78"/>
                      <a:pt x="681" y="78"/>
                    </a:cubicBezTo>
                    <a:cubicBezTo>
                      <a:pt x="694" y="59"/>
                      <a:pt x="724" y="71"/>
                      <a:pt x="747" y="78"/>
                    </a:cubicBezTo>
                    <a:cubicBezTo>
                      <a:pt x="768" y="86"/>
                      <a:pt x="791" y="116"/>
                      <a:pt x="809" y="126"/>
                    </a:cubicBezTo>
                    <a:cubicBezTo>
                      <a:pt x="824" y="127"/>
                      <a:pt x="854" y="137"/>
                      <a:pt x="854" y="137"/>
                    </a:cubicBezTo>
                    <a:cubicBezTo>
                      <a:pt x="919" y="131"/>
                      <a:pt x="895" y="133"/>
                      <a:pt x="935" y="106"/>
                    </a:cubicBezTo>
                    <a:cubicBezTo>
                      <a:pt x="954" y="94"/>
                      <a:pt x="979" y="98"/>
                      <a:pt x="1001" y="96"/>
                    </a:cubicBezTo>
                    <a:cubicBezTo>
                      <a:pt x="1020" y="83"/>
                      <a:pt x="1042" y="78"/>
                      <a:pt x="1062" y="66"/>
                    </a:cubicBezTo>
                    <a:cubicBezTo>
                      <a:pt x="1096" y="71"/>
                      <a:pt x="1169" y="82"/>
                      <a:pt x="1198" y="101"/>
                    </a:cubicBezTo>
                    <a:cubicBezTo>
                      <a:pt x="1221" y="117"/>
                      <a:pt x="1247" y="133"/>
                      <a:pt x="1274" y="142"/>
                    </a:cubicBezTo>
                    <a:cubicBezTo>
                      <a:pt x="1291" y="159"/>
                      <a:pt x="1312" y="170"/>
                      <a:pt x="1334" y="177"/>
                    </a:cubicBezTo>
                    <a:cubicBezTo>
                      <a:pt x="1370" y="173"/>
                      <a:pt x="1383" y="175"/>
                      <a:pt x="1410" y="157"/>
                    </a:cubicBezTo>
                    <a:cubicBezTo>
                      <a:pt x="1417" y="135"/>
                      <a:pt x="1429" y="117"/>
                      <a:pt x="1446" y="101"/>
                    </a:cubicBezTo>
                    <a:cubicBezTo>
                      <a:pt x="1448" y="96"/>
                      <a:pt x="1447" y="90"/>
                      <a:pt x="1451" y="86"/>
                    </a:cubicBezTo>
                    <a:cubicBezTo>
                      <a:pt x="1468" y="69"/>
                      <a:pt x="1466" y="90"/>
                      <a:pt x="1466" y="76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2" name="Group 6"/>
              <p:cNvGrpSpPr>
                <a:grpSpLocks/>
              </p:cNvGrpSpPr>
              <p:nvPr/>
            </p:nvGrpSpPr>
            <p:grpSpPr bwMode="auto">
              <a:xfrm>
                <a:off x="4955381" y="3965575"/>
                <a:ext cx="1909763" cy="477838"/>
                <a:chOff x="2064" y="2160"/>
                <a:chExt cx="1488" cy="384"/>
              </a:xfrm>
            </p:grpSpPr>
            <p:sp>
              <p:nvSpPr>
                <p:cNvPr id="23" name="Line 7"/>
                <p:cNvSpPr>
                  <a:spLocks noChangeShapeType="1"/>
                </p:cNvSpPr>
                <p:nvPr/>
              </p:nvSpPr>
              <p:spPr bwMode="auto">
                <a:xfrm flipV="1">
                  <a:off x="2064" y="2160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Line 8"/>
                <p:cNvSpPr>
                  <a:spLocks noChangeShapeType="1"/>
                </p:cNvSpPr>
                <p:nvPr/>
              </p:nvSpPr>
              <p:spPr bwMode="auto">
                <a:xfrm>
                  <a:off x="2064" y="2544"/>
                  <a:ext cx="148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8" name="Rectangle 7"/>
            <p:cNvSpPr/>
            <p:nvPr/>
          </p:nvSpPr>
          <p:spPr>
            <a:xfrm>
              <a:off x="6978316" y="4026568"/>
              <a:ext cx="786063" cy="2887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1" name="Straight Connector 10"/>
          <p:cNvCxnSpPr/>
          <p:nvPr/>
        </p:nvCxnSpPr>
        <p:spPr>
          <a:xfrm flipH="1">
            <a:off x="5858126" y="3043610"/>
            <a:ext cx="11159" cy="135167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0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5270" grpId="0" uiExpand="1" animBg="1"/>
      <p:bldP spid="396301" grpId="0" uiExpand="1" build="p" bldLvl="2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 with window search</a:t>
            </a:r>
          </a:p>
        </p:txBody>
      </p:sp>
      <p:graphicFrame>
        <p:nvGraphicFramePr>
          <p:cNvPr id="14338" name="Object 3"/>
          <p:cNvGraphicFramePr>
            <a:graphicFrameLocks noChangeAspect="1"/>
          </p:cNvGraphicFramePr>
          <p:nvPr>
            <p:extLst/>
          </p:nvPr>
        </p:nvGraphicFramePr>
        <p:xfrm>
          <a:off x="4691856" y="4219074"/>
          <a:ext cx="3276600" cy="237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98" name="Image" r:id="rId4" imgW="4422167" imgH="3202259" progId="">
                  <p:embed/>
                </p:oleObj>
              </mc:Choice>
              <mc:Fallback>
                <p:oleObj name="Image" r:id="rId4" imgW="4422167" imgH="3202259" progId="">
                  <p:embed/>
                  <p:pic>
                    <p:nvPicPr>
                      <p:cNvPr id="1433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1856" y="4219074"/>
                        <a:ext cx="3276600" cy="237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9" name="Object 5"/>
          <p:cNvGraphicFramePr>
            <a:graphicFrameLocks noChangeAspect="1"/>
          </p:cNvGraphicFramePr>
          <p:nvPr>
            <p:extLst/>
          </p:nvPr>
        </p:nvGraphicFramePr>
        <p:xfrm>
          <a:off x="914400" y="4219074"/>
          <a:ext cx="3276600" cy="237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99" name="Image" r:id="rId6" imgW="4422167" imgH="3202259" progId="">
                  <p:embed/>
                </p:oleObj>
              </mc:Choice>
              <mc:Fallback>
                <p:oleObj name="Image" r:id="rId6" imgW="4422167" imgH="3202259" progId="">
                  <p:embed/>
                  <p:pic>
                    <p:nvPicPr>
                      <p:cNvPr id="1433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219074"/>
                        <a:ext cx="3276600" cy="237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4" name="Text Box 6"/>
          <p:cNvSpPr txBox="1">
            <a:spLocks noChangeArrowheads="1"/>
          </p:cNvSpPr>
          <p:nvPr/>
        </p:nvSpPr>
        <p:spPr bwMode="auto">
          <a:xfrm>
            <a:off x="4010819" y="844079"/>
            <a:ext cx="828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Data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85800" y="1190184"/>
            <a:ext cx="7478713" cy="2514600"/>
            <a:chOff x="685800" y="1770744"/>
            <a:chExt cx="7478713" cy="2514600"/>
          </a:xfrm>
        </p:grpSpPr>
        <p:sp>
          <p:nvSpPr>
            <p:cNvPr id="14341" name="Text Box 4"/>
            <p:cNvSpPr txBox="1">
              <a:spLocks noChangeArrowheads="1"/>
            </p:cNvSpPr>
            <p:nvPr/>
          </p:nvSpPr>
          <p:spPr bwMode="auto">
            <a:xfrm>
              <a:off x="817563" y="3810000"/>
              <a:ext cx="3525837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Window-based matching</a:t>
              </a:r>
            </a:p>
          </p:txBody>
        </p:sp>
        <p:sp>
          <p:nvSpPr>
            <p:cNvPr id="14342" name="Text Box 6"/>
            <p:cNvSpPr txBox="1">
              <a:spLocks noChangeArrowheads="1"/>
            </p:cNvSpPr>
            <p:nvPr/>
          </p:nvSpPr>
          <p:spPr bwMode="auto">
            <a:xfrm>
              <a:off x="5964238" y="3810000"/>
              <a:ext cx="189547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Ground truth</a:t>
              </a:r>
            </a:p>
          </p:txBody>
        </p:sp>
        <p:graphicFrame>
          <p:nvGraphicFramePr>
            <p:cNvPr id="10" name="Object 3"/>
            <p:cNvGraphicFramePr>
              <a:graphicFrameLocks noChangeAspect="1"/>
            </p:cNvGraphicFramePr>
            <p:nvPr>
              <p:extLst/>
            </p:nvPr>
          </p:nvGraphicFramePr>
          <p:xfrm>
            <a:off x="685800" y="1770744"/>
            <a:ext cx="3668713" cy="2514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2900" name="Image File" r:id="rId8" imgW="3562350" imgH="2667000" progId="">
                    <p:embed/>
                  </p:oleObj>
                </mc:Choice>
                <mc:Fallback>
                  <p:oleObj name="Image File" r:id="rId8" imgW="3562350" imgH="2667000" progId="">
                    <p:embed/>
                    <p:pic>
                      <p:nvPicPr>
                        <p:cNvPr id="1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5800" y="1770744"/>
                          <a:ext cx="3668713" cy="2514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 Box 7"/>
            <p:cNvSpPr txBox="1">
              <a:spLocks noChangeArrowheads="1"/>
            </p:cNvSpPr>
            <p:nvPr/>
          </p:nvSpPr>
          <p:spPr bwMode="auto">
            <a:xfrm>
              <a:off x="1842072" y="1905359"/>
              <a:ext cx="1130795" cy="337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+mn-ea"/>
                  <a:cs typeface="+mn-cs"/>
                </a:rPr>
                <a:t>Left image</a:t>
              </a:r>
            </a:p>
          </p:txBody>
        </p:sp>
        <p:graphicFrame>
          <p:nvGraphicFramePr>
            <p:cNvPr id="13" name="Object 2"/>
            <p:cNvGraphicFramePr>
              <a:graphicFrameLocks noChangeAspect="1"/>
            </p:cNvGraphicFramePr>
            <p:nvPr>
              <p:extLst/>
            </p:nvPr>
          </p:nvGraphicFramePr>
          <p:xfrm>
            <a:off x="4495800" y="1770744"/>
            <a:ext cx="3668713" cy="2514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2901" name="Image File" r:id="rId10" imgW="3562350" imgH="2667000" progId="">
                    <p:embed/>
                  </p:oleObj>
                </mc:Choice>
                <mc:Fallback>
                  <p:oleObj name="Image File" r:id="rId10" imgW="3562350" imgH="2667000" progId="">
                    <p:embed/>
                    <p:pic>
                      <p:nvPicPr>
                        <p:cNvPr id="13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95800" y="1770744"/>
                          <a:ext cx="3668713" cy="2514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5665790" y="1905359"/>
              <a:ext cx="1256221" cy="337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+mn-ea"/>
                  <a:cs typeface="+mn-cs"/>
                </a:rPr>
                <a:t>Right image</a:t>
              </a:r>
            </a:p>
          </p:txBody>
        </p:sp>
      </p:grp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1735604" y="3810000"/>
            <a:ext cx="16897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Predicted depth</a:t>
            </a:r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5382418" y="3810000"/>
            <a:ext cx="1895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Ground truth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6604084"/>
            <a:ext cx="8996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Derek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Hoiem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0610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How can we improve?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4000" y="914400"/>
            <a:ext cx="8661400" cy="2830286"/>
          </a:xfrm>
        </p:spPr>
        <p:txBody>
          <a:bodyPr>
            <a:normAutofit/>
          </a:bodyPr>
          <a:lstStyle/>
          <a:p>
            <a:pPr>
              <a:buFontTx/>
              <a:buChar char="•"/>
              <a:defRPr/>
            </a:pPr>
            <a:r>
              <a:rPr lang="en-US" sz="2000" dirty="0"/>
              <a:t>Uniqueness </a:t>
            </a:r>
          </a:p>
          <a:p>
            <a:pPr lvl="1">
              <a:defRPr/>
            </a:pPr>
            <a:r>
              <a:rPr lang="en-US" sz="1800" dirty="0"/>
              <a:t>For any point in one image, there should be &lt;= 1 matching point in the other image</a:t>
            </a:r>
          </a:p>
          <a:p>
            <a:pPr>
              <a:buFontTx/>
              <a:buChar char="•"/>
              <a:defRPr/>
            </a:pPr>
            <a:r>
              <a:rPr lang="en-US" sz="2000" dirty="0"/>
              <a:t>Ordering</a:t>
            </a:r>
          </a:p>
          <a:p>
            <a:pPr lvl="1">
              <a:defRPr/>
            </a:pPr>
            <a:r>
              <a:rPr lang="en-US" sz="1800" dirty="0"/>
              <a:t>Corresponding points should be in the same order in both views</a:t>
            </a:r>
          </a:p>
          <a:p>
            <a:pPr>
              <a:buFontTx/>
              <a:buChar char="•"/>
              <a:defRPr/>
            </a:pPr>
            <a:r>
              <a:rPr lang="en-US" sz="2000" dirty="0"/>
              <a:t>Smoothness</a:t>
            </a:r>
          </a:p>
          <a:p>
            <a:pPr lvl="1">
              <a:defRPr/>
            </a:pPr>
            <a:r>
              <a:rPr lang="en-US" sz="1800" dirty="0"/>
              <a:t>We expect disparity values to change slowly (for the most part)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604084"/>
            <a:ext cx="16930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Adapted from Derek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Hoiem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54000" y="2919835"/>
            <a:ext cx="8661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Encode these constraints in an energy function and solve using graph cuts.</a:t>
            </a:r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5707335"/>
              </p:ext>
            </p:extLst>
          </p:nvPr>
        </p:nvGraphicFramePr>
        <p:xfrm>
          <a:off x="4492625" y="3739592"/>
          <a:ext cx="3395687" cy="245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28" name="Image" r:id="rId4" imgW="4422167" imgH="3202259" progId="">
                  <p:embed/>
                </p:oleObj>
              </mc:Choice>
              <mc:Fallback>
                <p:oleObj name="Image" r:id="rId4" imgW="4422167" imgH="3202259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2625" y="3739592"/>
                        <a:ext cx="3395687" cy="24584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743857" y="6170009"/>
            <a:ext cx="4191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Graph cuts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  <a:sym typeface="Symbol" pitchFamily="18" charset="2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5596395" y="6170008"/>
            <a:ext cx="118814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Ground truth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62742" y="3739592"/>
            <a:ext cx="3156857" cy="245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2868560" y="6604084"/>
            <a:ext cx="6275439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1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Symbol" pitchFamily="18" charset="2"/>
              </a:rPr>
              <a:t>Y.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Symbol" pitchFamily="18" charset="2"/>
              </a:rPr>
              <a:t>Boykov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Symbol" pitchFamily="18" charset="2"/>
              </a:rPr>
              <a:t>, O.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Symbol" pitchFamily="18" charset="2"/>
              </a:rPr>
              <a:t>Veksler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Symbol" pitchFamily="18" charset="2"/>
              </a:rPr>
              <a:t>, and R.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Symbol" pitchFamily="18" charset="2"/>
              </a:rPr>
              <a:t>Zabih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Symbol" pitchFamily="18" charset="2"/>
              </a:rPr>
              <a:t>,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Symbol" pitchFamily="18" charset="2"/>
                <a:hlinkClick r:id="rId7"/>
              </a:rPr>
              <a:t>Fast Approximate Energy Minimization via Graph Cuts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Symbol" pitchFamily="18" charset="2"/>
              </a:rPr>
              <a:t>,  PAMI 2001</a:t>
            </a:r>
          </a:p>
        </p:txBody>
      </p:sp>
    </p:spTree>
    <p:extLst>
      <p:ext uri="{BB962C8B-B14F-4D97-AF65-F5344CB8AC3E}">
        <p14:creationId xmlns:p14="http://schemas.microsoft.com/office/powerpoint/2010/main" val="600011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Second, what are the transformations?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of transformations:</a:t>
            </a:r>
          </a:p>
        </p:txBody>
      </p:sp>
      <p:pic>
        <p:nvPicPr>
          <p:cNvPr id="64516" name="Picture 4" descr="HHHIMG_116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90713" y="1963738"/>
            <a:ext cx="1462087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7" name="Text Box 5"/>
          <p:cNvSpPr txBox="1">
            <a:spLocks noChangeArrowheads="1"/>
          </p:cNvSpPr>
          <p:nvPr/>
        </p:nvSpPr>
        <p:spPr bwMode="auto">
          <a:xfrm>
            <a:off x="1988455" y="3062966"/>
            <a:ext cx="1219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translate</a:t>
            </a:r>
          </a:p>
        </p:txBody>
      </p:sp>
      <p:pic>
        <p:nvPicPr>
          <p:cNvPr id="64518" name="Picture 6" descr="HHHIMG_116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0" y="1978025"/>
            <a:ext cx="146208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9" name="Picture 7" descr="rotate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86200" y="1749425"/>
            <a:ext cx="1755775" cy="141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20" name="Text Box 8"/>
          <p:cNvSpPr txBox="1">
            <a:spLocks noChangeArrowheads="1"/>
          </p:cNvSpPr>
          <p:nvPr/>
        </p:nvSpPr>
        <p:spPr bwMode="auto">
          <a:xfrm>
            <a:off x="4081690" y="3062966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rotate</a:t>
            </a:r>
          </a:p>
        </p:txBody>
      </p:sp>
      <p:sp>
        <p:nvSpPr>
          <p:cNvPr id="64521" name="Text Box 9"/>
          <p:cNvSpPr txBox="1">
            <a:spLocks noChangeArrowheads="1"/>
          </p:cNvSpPr>
          <p:nvPr/>
        </p:nvSpPr>
        <p:spPr bwMode="auto">
          <a:xfrm>
            <a:off x="6110513" y="3062966"/>
            <a:ext cx="22279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</a:rPr>
              <a:t>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hange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aspect ratio</a:t>
            </a:r>
          </a:p>
        </p:txBody>
      </p:sp>
      <p:pic>
        <p:nvPicPr>
          <p:cNvPr id="64522" name="Picture 10" descr="affin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60675" y="4006850"/>
            <a:ext cx="1746250" cy="1306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23" name="Text Box 11"/>
          <p:cNvSpPr txBox="1">
            <a:spLocks noChangeArrowheads="1"/>
          </p:cNvSpPr>
          <p:nvPr/>
        </p:nvSpPr>
        <p:spPr bwMode="auto">
          <a:xfrm>
            <a:off x="3013075" y="5302249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</a:rPr>
              <a:t>squish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64524" name="Picture 12" descr="perspectiv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75275" y="4159250"/>
            <a:ext cx="1563688" cy="1001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25" name="Text Box 13"/>
          <p:cNvSpPr txBox="1">
            <a:spLocks noChangeArrowheads="1"/>
          </p:cNvSpPr>
          <p:nvPr/>
        </p:nvSpPr>
        <p:spPr bwMode="auto">
          <a:xfrm>
            <a:off x="4971143" y="5302249"/>
            <a:ext cx="23222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</a:rPr>
              <a:t>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hange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perspective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1" y="6609979"/>
            <a:ext cx="3090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Alyosha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Efros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3159639"/>
      </p:ext>
    </p:extLst>
  </p:cSld>
  <p:clrMapOvr>
    <a:masterClrMapping/>
  </p:clrMapOvr>
  <p:transition advClick="0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 of stereo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418746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sz="3400" b="1" dirty="0" err="1"/>
              <a:t>Epipolar</a:t>
            </a:r>
            <a:r>
              <a:rPr lang="en-US" sz="3400" b="1" dirty="0"/>
              <a:t> geometry</a:t>
            </a:r>
          </a:p>
          <a:p>
            <a:pPr lvl="1">
              <a:defRPr/>
            </a:pPr>
            <a:r>
              <a:rPr lang="en-US" sz="3400" dirty="0" err="1"/>
              <a:t>Epipoles</a:t>
            </a:r>
            <a:r>
              <a:rPr lang="en-US" sz="3400" dirty="0"/>
              <a:t> are intersection of baseline with image planes</a:t>
            </a:r>
          </a:p>
          <a:p>
            <a:pPr lvl="1">
              <a:defRPr/>
            </a:pPr>
            <a:r>
              <a:rPr lang="en-US" sz="3400" dirty="0"/>
              <a:t>Matching point in second image is on a line passing through its </a:t>
            </a:r>
            <a:r>
              <a:rPr lang="en-US" sz="3400" dirty="0" err="1"/>
              <a:t>epipole</a:t>
            </a:r>
            <a:endParaRPr lang="en-US" sz="3400" dirty="0"/>
          </a:p>
          <a:p>
            <a:pPr lvl="1">
              <a:defRPr/>
            </a:pPr>
            <a:r>
              <a:rPr lang="en-US" sz="3400" dirty="0" err="1"/>
              <a:t>Epipolar</a:t>
            </a:r>
            <a:r>
              <a:rPr lang="en-US" sz="3400" dirty="0"/>
              <a:t> constraint limits where points from one view will be imaged in the other, which makes search for correspondences quicker</a:t>
            </a:r>
          </a:p>
          <a:p>
            <a:pPr lvl="1">
              <a:defRPr/>
            </a:pPr>
            <a:r>
              <a:rPr lang="en-US" sz="3400" dirty="0"/>
              <a:t>Essential matrix E maps from a point in one image to a line (its </a:t>
            </a:r>
            <a:r>
              <a:rPr lang="en-US" sz="3400" dirty="0" err="1"/>
              <a:t>epipolar</a:t>
            </a:r>
            <a:r>
              <a:rPr lang="en-US" sz="3400" dirty="0"/>
              <a:t> line) in the other</a:t>
            </a:r>
          </a:p>
          <a:p>
            <a:pPr marL="457200" lvl="1" indent="0">
              <a:buNone/>
              <a:defRPr/>
            </a:pPr>
            <a:endParaRPr lang="en-US" sz="3400" dirty="0"/>
          </a:p>
          <a:p>
            <a:pPr>
              <a:defRPr/>
            </a:pPr>
            <a:r>
              <a:rPr lang="en-US" sz="3400" b="1" dirty="0"/>
              <a:t>Stereo depth estimation</a:t>
            </a:r>
          </a:p>
          <a:p>
            <a:pPr lvl="1">
              <a:defRPr/>
            </a:pPr>
            <a:r>
              <a:rPr lang="en-US" altLang="en-US" sz="3400" dirty="0"/>
              <a:t>Find corresponding points along </a:t>
            </a:r>
            <a:r>
              <a:rPr lang="en-US" altLang="en-US" sz="3400" dirty="0" err="1"/>
              <a:t>epipolar</a:t>
            </a:r>
            <a:r>
              <a:rPr lang="en-US" altLang="en-US" sz="3400" dirty="0"/>
              <a:t> scanline</a:t>
            </a:r>
          </a:p>
          <a:p>
            <a:pPr lvl="1">
              <a:defRPr/>
            </a:pPr>
            <a:r>
              <a:rPr lang="en-US" sz="3400" dirty="0"/>
              <a:t>Estimate disparity (depth is inverse to disparity)</a:t>
            </a:r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3855" y="6604084"/>
            <a:ext cx="29113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Adapted from Kristen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Grauman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Derek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Hoiem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07116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Projective structure from motion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8229600" cy="1752600"/>
          </a:xfrm>
        </p:spPr>
        <p:txBody>
          <a:bodyPr>
            <a:normAutofit fontScale="77500" lnSpcReduction="20000"/>
          </a:bodyPr>
          <a:lstStyle/>
          <a:p>
            <a:pPr>
              <a:buFontTx/>
              <a:buChar char="•"/>
              <a:defRPr/>
            </a:pPr>
            <a:r>
              <a:rPr lang="en-US" dirty="0"/>
              <a:t>Given: </a:t>
            </a:r>
            <a:r>
              <a:rPr lang="en-US" i="1" dirty="0"/>
              <a:t>m</a:t>
            </a:r>
            <a:r>
              <a:rPr lang="en-US" dirty="0"/>
              <a:t> images of </a:t>
            </a:r>
            <a:r>
              <a:rPr lang="en-US" i="1" dirty="0"/>
              <a:t>n</a:t>
            </a:r>
            <a:r>
              <a:rPr lang="en-US" dirty="0"/>
              <a:t> fixed 3D points </a:t>
            </a:r>
            <a:br>
              <a:rPr lang="en-US" dirty="0"/>
            </a:br>
            <a:endParaRPr lang="en-US" sz="800" dirty="0"/>
          </a:p>
          <a:p>
            <a:pPr marL="0" indent="0" algn="ctr">
              <a:buNone/>
              <a:defRPr/>
            </a:pPr>
            <a:r>
              <a:rPr lang="en-US" b="1" dirty="0" err="1">
                <a:latin typeface="Times New Roman" pitchFamily="18" charset="0"/>
              </a:rPr>
              <a:t>x</a:t>
            </a:r>
            <a:r>
              <a:rPr lang="en-US" i="1" baseline="-25000" dirty="0" err="1">
                <a:latin typeface="Times New Roman" pitchFamily="18" charset="0"/>
              </a:rPr>
              <a:t>ij</a:t>
            </a:r>
            <a:r>
              <a:rPr lang="en-US" i="1" dirty="0">
                <a:latin typeface="Times New Roman" pitchFamily="18" charset="0"/>
              </a:rPr>
              <a:t> = </a:t>
            </a:r>
            <a:r>
              <a:rPr lang="en-US" b="1" dirty="0">
                <a:latin typeface="Times New Roman" pitchFamily="18" charset="0"/>
              </a:rPr>
              <a:t>P</a:t>
            </a:r>
            <a:r>
              <a:rPr lang="en-US" i="1" baseline="-25000" dirty="0">
                <a:latin typeface="Times New Roman" pitchFamily="18" charset="0"/>
              </a:rPr>
              <a:t>i </a:t>
            </a:r>
            <a:r>
              <a:rPr lang="en-US" b="1" dirty="0" err="1">
                <a:latin typeface="Times New Roman" pitchFamily="18" charset="0"/>
              </a:rPr>
              <a:t>X</a:t>
            </a:r>
            <a:r>
              <a:rPr lang="en-US" i="1" baseline="-25000" dirty="0" err="1">
                <a:latin typeface="Times New Roman" pitchFamily="18" charset="0"/>
              </a:rPr>
              <a:t>j</a:t>
            </a:r>
            <a:r>
              <a:rPr lang="en-US" i="1" baseline="-25000" dirty="0">
                <a:latin typeface="Times New Roman" pitchFamily="18" charset="0"/>
              </a:rPr>
              <a:t> </a:t>
            </a:r>
            <a:r>
              <a:rPr lang="en-US" i="1" dirty="0">
                <a:latin typeface="Times New Roman" pitchFamily="18" charset="0"/>
              </a:rPr>
              <a:t>, 	</a:t>
            </a:r>
            <a:r>
              <a:rPr lang="en-US" i="1" dirty="0" err="1">
                <a:latin typeface="Times New Roman" pitchFamily="18" charset="0"/>
              </a:rPr>
              <a:t>i</a:t>
            </a:r>
            <a:r>
              <a:rPr lang="en-US" i="1" dirty="0">
                <a:latin typeface="Times New Roman" pitchFamily="18" charset="0"/>
              </a:rPr>
              <a:t> = </a:t>
            </a:r>
            <a:r>
              <a:rPr lang="en-US" dirty="0">
                <a:latin typeface="Times New Roman" pitchFamily="18" charset="0"/>
              </a:rPr>
              <a:t>1</a:t>
            </a:r>
            <a:r>
              <a:rPr lang="en-US" i="1" dirty="0">
                <a:latin typeface="Times New Roman" pitchFamily="18" charset="0"/>
              </a:rPr>
              <a:t>,… , m,    j = </a:t>
            </a:r>
            <a:r>
              <a:rPr lang="en-US" dirty="0">
                <a:latin typeface="Times New Roman" pitchFamily="18" charset="0"/>
              </a:rPr>
              <a:t>1</a:t>
            </a:r>
            <a:r>
              <a:rPr lang="en-US" i="1" dirty="0">
                <a:latin typeface="Times New Roman" pitchFamily="18" charset="0"/>
              </a:rPr>
              <a:t>, … , n</a:t>
            </a:r>
            <a:r>
              <a:rPr lang="en-US" i="1" dirty="0"/>
              <a:t>  </a:t>
            </a:r>
          </a:p>
          <a:p>
            <a:pPr>
              <a:buFontTx/>
              <a:buChar char="•"/>
              <a:defRPr/>
            </a:pPr>
            <a:endParaRPr lang="en-US" sz="800" dirty="0"/>
          </a:p>
          <a:p>
            <a:pPr>
              <a:buFontTx/>
              <a:buChar char="•"/>
              <a:defRPr/>
            </a:pPr>
            <a:r>
              <a:rPr lang="en-US" dirty="0"/>
              <a:t>Problem: estimate </a:t>
            </a:r>
            <a:r>
              <a:rPr lang="en-US" i="1" dirty="0"/>
              <a:t>m</a:t>
            </a:r>
            <a:r>
              <a:rPr lang="en-US" dirty="0"/>
              <a:t> projection matrices </a:t>
            </a:r>
            <a:r>
              <a:rPr lang="en-US" b="1" dirty="0"/>
              <a:t>P</a:t>
            </a:r>
            <a:r>
              <a:rPr lang="en-US" i="1" baseline="-25000" dirty="0"/>
              <a:t>i</a:t>
            </a:r>
            <a:r>
              <a:rPr lang="en-US" dirty="0"/>
              <a:t> and </a:t>
            </a:r>
            <a:r>
              <a:rPr lang="en-US" i="1" dirty="0"/>
              <a:t>n</a:t>
            </a:r>
            <a:r>
              <a:rPr lang="en-US" dirty="0"/>
              <a:t> 3D points </a:t>
            </a:r>
            <a:r>
              <a:rPr lang="en-US" b="1" dirty="0" err="1"/>
              <a:t>X</a:t>
            </a:r>
            <a:r>
              <a:rPr lang="en-US" i="1" baseline="-25000" dirty="0" err="1"/>
              <a:t>j</a:t>
            </a:r>
            <a:r>
              <a:rPr lang="en-US" dirty="0"/>
              <a:t> from the </a:t>
            </a:r>
            <a:r>
              <a:rPr lang="en-US" i="1" dirty="0" err="1"/>
              <a:t>mn</a:t>
            </a:r>
            <a:r>
              <a:rPr lang="en-US" dirty="0"/>
              <a:t> corresponding 2D points </a:t>
            </a:r>
            <a:r>
              <a:rPr lang="en-US" b="1" dirty="0" err="1"/>
              <a:t>x</a:t>
            </a:r>
            <a:r>
              <a:rPr lang="en-US" i="1" baseline="-25000" dirty="0" err="1"/>
              <a:t>ij</a:t>
            </a:r>
            <a:endParaRPr lang="en-US" i="1" baseline="-25000" dirty="0"/>
          </a:p>
          <a:p>
            <a:pPr>
              <a:defRPr/>
            </a:pPr>
            <a:endParaRPr lang="en-US" dirty="0"/>
          </a:p>
        </p:txBody>
      </p:sp>
      <p:grpSp>
        <p:nvGrpSpPr>
          <p:cNvPr id="29700" name="Group 4"/>
          <p:cNvGrpSpPr>
            <a:grpSpLocks/>
          </p:cNvGrpSpPr>
          <p:nvPr/>
        </p:nvGrpSpPr>
        <p:grpSpPr bwMode="auto">
          <a:xfrm>
            <a:off x="2057400" y="2895600"/>
            <a:ext cx="5060950" cy="3927475"/>
            <a:chOff x="1296" y="1824"/>
            <a:chExt cx="3188" cy="2474"/>
          </a:xfrm>
        </p:grpSpPr>
        <p:sp>
          <p:nvSpPr>
            <p:cNvPr id="29702" name="Line 5"/>
            <p:cNvSpPr>
              <a:spLocks noChangeShapeType="1"/>
            </p:cNvSpPr>
            <p:nvPr/>
          </p:nvSpPr>
          <p:spPr bwMode="auto">
            <a:xfrm flipH="1" flipV="1">
              <a:off x="2814" y="2886"/>
              <a:ext cx="1341" cy="9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703" name="Line 6"/>
            <p:cNvSpPr>
              <a:spLocks noChangeShapeType="1"/>
            </p:cNvSpPr>
            <p:nvPr/>
          </p:nvSpPr>
          <p:spPr bwMode="auto">
            <a:xfrm flipV="1">
              <a:off x="2765" y="2886"/>
              <a:ext cx="57" cy="12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704" name="Line 7"/>
            <p:cNvSpPr>
              <a:spLocks noChangeShapeType="1"/>
            </p:cNvSpPr>
            <p:nvPr/>
          </p:nvSpPr>
          <p:spPr bwMode="auto">
            <a:xfrm flipV="1">
              <a:off x="1473" y="2877"/>
              <a:ext cx="1333" cy="6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705" name="Line 8"/>
            <p:cNvSpPr>
              <a:spLocks noChangeShapeType="1"/>
            </p:cNvSpPr>
            <p:nvPr/>
          </p:nvSpPr>
          <p:spPr bwMode="auto">
            <a:xfrm flipV="1">
              <a:off x="1481" y="2096"/>
              <a:ext cx="1079" cy="14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706" name="Line 9"/>
            <p:cNvSpPr>
              <a:spLocks noChangeShapeType="1"/>
            </p:cNvSpPr>
            <p:nvPr/>
          </p:nvSpPr>
          <p:spPr bwMode="auto">
            <a:xfrm flipV="1">
              <a:off x="1481" y="2508"/>
              <a:ext cx="1079" cy="10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707" name="Line 10"/>
            <p:cNvSpPr>
              <a:spLocks noChangeShapeType="1"/>
            </p:cNvSpPr>
            <p:nvPr/>
          </p:nvSpPr>
          <p:spPr bwMode="auto">
            <a:xfrm flipV="1">
              <a:off x="1481" y="2199"/>
              <a:ext cx="1668" cy="13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708" name="Line 11"/>
            <p:cNvSpPr>
              <a:spLocks noChangeShapeType="1"/>
            </p:cNvSpPr>
            <p:nvPr/>
          </p:nvSpPr>
          <p:spPr bwMode="auto">
            <a:xfrm flipV="1">
              <a:off x="1481" y="2611"/>
              <a:ext cx="1472" cy="9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709" name="Line 12"/>
            <p:cNvSpPr>
              <a:spLocks noChangeShapeType="1"/>
            </p:cNvSpPr>
            <p:nvPr/>
          </p:nvSpPr>
          <p:spPr bwMode="auto">
            <a:xfrm flipV="1">
              <a:off x="1481" y="3126"/>
              <a:ext cx="1668" cy="4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710" name="Line 13"/>
            <p:cNvSpPr>
              <a:spLocks noChangeShapeType="1"/>
            </p:cNvSpPr>
            <p:nvPr/>
          </p:nvSpPr>
          <p:spPr bwMode="auto">
            <a:xfrm flipH="1" flipV="1">
              <a:off x="2560" y="2508"/>
              <a:ext cx="197" cy="16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711" name="Line 14"/>
            <p:cNvSpPr>
              <a:spLocks noChangeShapeType="1"/>
            </p:cNvSpPr>
            <p:nvPr/>
          </p:nvSpPr>
          <p:spPr bwMode="auto">
            <a:xfrm flipV="1">
              <a:off x="2757" y="2199"/>
              <a:ext cx="392" cy="19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712" name="Line 15"/>
            <p:cNvSpPr>
              <a:spLocks noChangeShapeType="1"/>
            </p:cNvSpPr>
            <p:nvPr/>
          </p:nvSpPr>
          <p:spPr bwMode="auto">
            <a:xfrm flipH="1" flipV="1">
              <a:off x="2560" y="2096"/>
              <a:ext cx="197" cy="2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713" name="Line 16"/>
            <p:cNvSpPr>
              <a:spLocks noChangeShapeType="1"/>
            </p:cNvSpPr>
            <p:nvPr/>
          </p:nvSpPr>
          <p:spPr bwMode="auto">
            <a:xfrm flipV="1">
              <a:off x="2757" y="2611"/>
              <a:ext cx="196" cy="15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714" name="Line 17"/>
            <p:cNvSpPr>
              <a:spLocks noChangeShapeType="1"/>
            </p:cNvSpPr>
            <p:nvPr/>
          </p:nvSpPr>
          <p:spPr bwMode="auto">
            <a:xfrm flipV="1">
              <a:off x="2757" y="3126"/>
              <a:ext cx="392" cy="9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715" name="Line 18"/>
            <p:cNvSpPr>
              <a:spLocks noChangeShapeType="1"/>
            </p:cNvSpPr>
            <p:nvPr/>
          </p:nvSpPr>
          <p:spPr bwMode="auto">
            <a:xfrm flipH="1" flipV="1">
              <a:off x="2560" y="2508"/>
              <a:ext cx="1570" cy="13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716" name="Line 19"/>
            <p:cNvSpPr>
              <a:spLocks noChangeShapeType="1"/>
            </p:cNvSpPr>
            <p:nvPr/>
          </p:nvSpPr>
          <p:spPr bwMode="auto">
            <a:xfrm flipH="1" flipV="1">
              <a:off x="2560" y="2096"/>
              <a:ext cx="1570" cy="17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717" name="Line 20"/>
            <p:cNvSpPr>
              <a:spLocks noChangeShapeType="1"/>
            </p:cNvSpPr>
            <p:nvPr/>
          </p:nvSpPr>
          <p:spPr bwMode="auto">
            <a:xfrm flipH="1" flipV="1">
              <a:off x="3149" y="2199"/>
              <a:ext cx="981" cy="16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718" name="Line 21"/>
            <p:cNvSpPr>
              <a:spLocks noChangeShapeType="1"/>
            </p:cNvSpPr>
            <p:nvPr/>
          </p:nvSpPr>
          <p:spPr bwMode="auto">
            <a:xfrm flipH="1" flipV="1">
              <a:off x="2953" y="2611"/>
              <a:ext cx="1177" cy="12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719" name="Line 22"/>
            <p:cNvSpPr>
              <a:spLocks noChangeShapeType="1"/>
            </p:cNvSpPr>
            <p:nvPr/>
          </p:nvSpPr>
          <p:spPr bwMode="auto">
            <a:xfrm flipH="1" flipV="1">
              <a:off x="3149" y="3126"/>
              <a:ext cx="981" cy="7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720" name="Rectangle 23"/>
            <p:cNvSpPr>
              <a:spLocks noChangeArrowheads="1"/>
            </p:cNvSpPr>
            <p:nvPr/>
          </p:nvSpPr>
          <p:spPr bwMode="auto">
            <a:xfrm>
              <a:off x="2400" y="3435"/>
              <a:ext cx="720" cy="5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721" name="AutoShape 24"/>
            <p:cNvSpPr>
              <a:spLocks noChangeArrowheads="1"/>
            </p:cNvSpPr>
            <p:nvPr/>
          </p:nvSpPr>
          <p:spPr bwMode="auto">
            <a:xfrm rot="-5400000">
              <a:off x="1466" y="2935"/>
              <a:ext cx="619" cy="589"/>
            </a:xfrm>
            <a:prstGeom prst="parallelogram">
              <a:avLst>
                <a:gd name="adj" fmla="val 26273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722" name="AutoShape 25"/>
            <p:cNvSpPr>
              <a:spLocks noChangeArrowheads="1"/>
            </p:cNvSpPr>
            <p:nvPr/>
          </p:nvSpPr>
          <p:spPr bwMode="auto">
            <a:xfrm rot="5400000" flipH="1">
              <a:off x="3428" y="3141"/>
              <a:ext cx="619" cy="589"/>
            </a:xfrm>
            <a:prstGeom prst="parallelogram">
              <a:avLst>
                <a:gd name="adj" fmla="val 26273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723" name="Oval 26"/>
            <p:cNvSpPr>
              <a:spLocks noChangeAspect="1" noChangeArrowheads="1"/>
            </p:cNvSpPr>
            <p:nvPr/>
          </p:nvSpPr>
          <p:spPr bwMode="auto">
            <a:xfrm>
              <a:off x="1465" y="3515"/>
              <a:ext cx="47" cy="49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724" name="Oval 27"/>
            <p:cNvSpPr>
              <a:spLocks noChangeAspect="1" noChangeArrowheads="1"/>
            </p:cNvSpPr>
            <p:nvPr/>
          </p:nvSpPr>
          <p:spPr bwMode="auto">
            <a:xfrm>
              <a:off x="2740" y="4082"/>
              <a:ext cx="47" cy="49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725" name="Oval 28"/>
            <p:cNvSpPr>
              <a:spLocks noChangeAspect="1" noChangeArrowheads="1"/>
            </p:cNvSpPr>
            <p:nvPr/>
          </p:nvSpPr>
          <p:spPr bwMode="auto">
            <a:xfrm>
              <a:off x="4122" y="3833"/>
              <a:ext cx="47" cy="49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726" name="Oval 29"/>
            <p:cNvSpPr>
              <a:spLocks noChangeAspect="1" noChangeArrowheads="1"/>
            </p:cNvSpPr>
            <p:nvPr/>
          </p:nvSpPr>
          <p:spPr bwMode="auto">
            <a:xfrm>
              <a:off x="2528" y="2098"/>
              <a:ext cx="47" cy="5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727" name="Oval 30"/>
            <p:cNvSpPr>
              <a:spLocks noChangeAspect="1" noChangeArrowheads="1"/>
            </p:cNvSpPr>
            <p:nvPr/>
          </p:nvSpPr>
          <p:spPr bwMode="auto">
            <a:xfrm>
              <a:off x="3133" y="2184"/>
              <a:ext cx="47" cy="49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728" name="Oval 31"/>
            <p:cNvSpPr>
              <a:spLocks noChangeAspect="1" noChangeArrowheads="1"/>
            </p:cNvSpPr>
            <p:nvPr/>
          </p:nvSpPr>
          <p:spPr bwMode="auto">
            <a:xfrm>
              <a:off x="2544" y="2476"/>
              <a:ext cx="47" cy="49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729" name="Oval 32"/>
            <p:cNvSpPr>
              <a:spLocks noChangeAspect="1" noChangeArrowheads="1"/>
            </p:cNvSpPr>
            <p:nvPr/>
          </p:nvSpPr>
          <p:spPr bwMode="auto">
            <a:xfrm>
              <a:off x="2928" y="2596"/>
              <a:ext cx="47" cy="5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730" name="Oval 33"/>
            <p:cNvSpPr>
              <a:spLocks noChangeAspect="1" noChangeArrowheads="1"/>
            </p:cNvSpPr>
            <p:nvPr/>
          </p:nvSpPr>
          <p:spPr bwMode="auto">
            <a:xfrm>
              <a:off x="3133" y="3111"/>
              <a:ext cx="47" cy="5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731" name="Oval 34"/>
            <p:cNvSpPr>
              <a:spLocks noChangeAspect="1" noChangeArrowheads="1"/>
            </p:cNvSpPr>
            <p:nvPr/>
          </p:nvSpPr>
          <p:spPr bwMode="auto">
            <a:xfrm>
              <a:off x="2798" y="2845"/>
              <a:ext cx="47" cy="5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732" name="Oval 35"/>
            <p:cNvSpPr>
              <a:spLocks noChangeAspect="1" noChangeArrowheads="1"/>
            </p:cNvSpPr>
            <p:nvPr/>
          </p:nvSpPr>
          <p:spPr bwMode="auto">
            <a:xfrm>
              <a:off x="1718" y="3163"/>
              <a:ext cx="47" cy="49"/>
            </a:xfrm>
            <a:prstGeom prst="ellipse">
              <a:avLst/>
            </a:prstGeom>
            <a:solidFill>
              <a:srgbClr val="2175D9"/>
            </a:solidFill>
            <a:ln w="9525">
              <a:solidFill>
                <a:srgbClr val="2175D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733" name="Oval 36"/>
            <p:cNvSpPr>
              <a:spLocks noChangeAspect="1" noChangeArrowheads="1"/>
            </p:cNvSpPr>
            <p:nvPr/>
          </p:nvSpPr>
          <p:spPr bwMode="auto">
            <a:xfrm>
              <a:off x="1849" y="3137"/>
              <a:ext cx="47" cy="49"/>
            </a:xfrm>
            <a:prstGeom prst="ellipse">
              <a:avLst/>
            </a:prstGeom>
            <a:solidFill>
              <a:srgbClr val="2175D9"/>
            </a:solidFill>
            <a:ln w="9525">
              <a:solidFill>
                <a:srgbClr val="2175D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734" name="Oval 37"/>
            <p:cNvSpPr>
              <a:spLocks noChangeAspect="1" noChangeArrowheads="1"/>
            </p:cNvSpPr>
            <p:nvPr/>
          </p:nvSpPr>
          <p:spPr bwMode="auto">
            <a:xfrm>
              <a:off x="1808" y="3274"/>
              <a:ext cx="47" cy="50"/>
            </a:xfrm>
            <a:prstGeom prst="ellipse">
              <a:avLst/>
            </a:prstGeom>
            <a:solidFill>
              <a:srgbClr val="2175D9"/>
            </a:solidFill>
            <a:ln w="9525">
              <a:solidFill>
                <a:srgbClr val="2175D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735" name="Oval 38"/>
            <p:cNvSpPr>
              <a:spLocks noChangeAspect="1" noChangeArrowheads="1"/>
            </p:cNvSpPr>
            <p:nvPr/>
          </p:nvSpPr>
          <p:spPr bwMode="auto">
            <a:xfrm>
              <a:off x="1906" y="3292"/>
              <a:ext cx="47" cy="49"/>
            </a:xfrm>
            <a:prstGeom prst="ellipse">
              <a:avLst/>
            </a:prstGeom>
            <a:solidFill>
              <a:srgbClr val="2175D9"/>
            </a:solidFill>
            <a:ln w="9525">
              <a:solidFill>
                <a:srgbClr val="2175D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736" name="Oval 39"/>
            <p:cNvSpPr>
              <a:spLocks noChangeAspect="1" noChangeArrowheads="1"/>
            </p:cNvSpPr>
            <p:nvPr/>
          </p:nvSpPr>
          <p:spPr bwMode="auto">
            <a:xfrm>
              <a:off x="1956" y="3403"/>
              <a:ext cx="47" cy="50"/>
            </a:xfrm>
            <a:prstGeom prst="ellipse">
              <a:avLst/>
            </a:prstGeom>
            <a:solidFill>
              <a:srgbClr val="2175D9"/>
            </a:solidFill>
            <a:ln w="9525">
              <a:solidFill>
                <a:srgbClr val="2175D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737" name="Oval 40"/>
            <p:cNvSpPr>
              <a:spLocks noChangeAspect="1" noChangeArrowheads="1"/>
            </p:cNvSpPr>
            <p:nvPr/>
          </p:nvSpPr>
          <p:spPr bwMode="auto">
            <a:xfrm>
              <a:off x="1735" y="3292"/>
              <a:ext cx="47" cy="49"/>
            </a:xfrm>
            <a:prstGeom prst="ellipse">
              <a:avLst/>
            </a:prstGeom>
            <a:solidFill>
              <a:srgbClr val="2175D9"/>
            </a:solidFill>
            <a:ln w="9525">
              <a:solidFill>
                <a:srgbClr val="2175D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738" name="Oval 41"/>
            <p:cNvSpPr>
              <a:spLocks noChangeAspect="1" noChangeArrowheads="1"/>
            </p:cNvSpPr>
            <p:nvPr/>
          </p:nvSpPr>
          <p:spPr bwMode="auto">
            <a:xfrm>
              <a:off x="2659" y="3515"/>
              <a:ext cx="47" cy="49"/>
            </a:xfrm>
            <a:prstGeom prst="ellipse">
              <a:avLst/>
            </a:prstGeom>
            <a:solidFill>
              <a:srgbClr val="2175D9"/>
            </a:solidFill>
            <a:ln w="9525">
              <a:solidFill>
                <a:srgbClr val="2175D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739" name="Oval 42"/>
            <p:cNvSpPr>
              <a:spLocks noChangeAspect="1" noChangeArrowheads="1"/>
            </p:cNvSpPr>
            <p:nvPr/>
          </p:nvSpPr>
          <p:spPr bwMode="auto">
            <a:xfrm>
              <a:off x="2749" y="3678"/>
              <a:ext cx="47" cy="49"/>
            </a:xfrm>
            <a:prstGeom prst="ellipse">
              <a:avLst/>
            </a:prstGeom>
            <a:solidFill>
              <a:srgbClr val="2175D9"/>
            </a:solidFill>
            <a:ln w="9525">
              <a:solidFill>
                <a:srgbClr val="2175D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740" name="Oval 43"/>
            <p:cNvSpPr>
              <a:spLocks noChangeAspect="1" noChangeArrowheads="1"/>
            </p:cNvSpPr>
            <p:nvPr/>
          </p:nvSpPr>
          <p:spPr bwMode="auto">
            <a:xfrm>
              <a:off x="2847" y="3506"/>
              <a:ext cx="47" cy="50"/>
            </a:xfrm>
            <a:prstGeom prst="ellipse">
              <a:avLst/>
            </a:prstGeom>
            <a:solidFill>
              <a:srgbClr val="2175D9"/>
            </a:solidFill>
            <a:ln w="9525">
              <a:solidFill>
                <a:srgbClr val="2175D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741" name="Oval 44"/>
            <p:cNvSpPr>
              <a:spLocks noChangeAspect="1" noChangeArrowheads="1"/>
            </p:cNvSpPr>
            <p:nvPr/>
          </p:nvSpPr>
          <p:spPr bwMode="auto">
            <a:xfrm>
              <a:off x="2798" y="3627"/>
              <a:ext cx="47" cy="49"/>
            </a:xfrm>
            <a:prstGeom prst="ellipse">
              <a:avLst/>
            </a:prstGeom>
            <a:solidFill>
              <a:srgbClr val="2175D9"/>
            </a:solidFill>
            <a:ln w="9525">
              <a:solidFill>
                <a:srgbClr val="2175D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742" name="Oval 45"/>
            <p:cNvSpPr>
              <a:spLocks noChangeAspect="1" noChangeArrowheads="1"/>
            </p:cNvSpPr>
            <p:nvPr/>
          </p:nvSpPr>
          <p:spPr bwMode="auto">
            <a:xfrm>
              <a:off x="2879" y="3738"/>
              <a:ext cx="47" cy="50"/>
            </a:xfrm>
            <a:prstGeom prst="ellipse">
              <a:avLst/>
            </a:prstGeom>
            <a:solidFill>
              <a:srgbClr val="2175D9"/>
            </a:solidFill>
            <a:ln w="9525">
              <a:solidFill>
                <a:srgbClr val="2175D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743" name="Oval 46"/>
            <p:cNvSpPr>
              <a:spLocks noChangeAspect="1" noChangeArrowheads="1"/>
            </p:cNvSpPr>
            <p:nvPr/>
          </p:nvSpPr>
          <p:spPr bwMode="auto">
            <a:xfrm>
              <a:off x="2691" y="3687"/>
              <a:ext cx="47" cy="49"/>
            </a:xfrm>
            <a:prstGeom prst="ellipse">
              <a:avLst/>
            </a:prstGeom>
            <a:solidFill>
              <a:srgbClr val="2175D9"/>
            </a:solidFill>
            <a:ln w="9525">
              <a:solidFill>
                <a:srgbClr val="2175D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744" name="Oval 47"/>
            <p:cNvSpPr>
              <a:spLocks noChangeAspect="1" noChangeArrowheads="1"/>
            </p:cNvSpPr>
            <p:nvPr/>
          </p:nvSpPr>
          <p:spPr bwMode="auto">
            <a:xfrm>
              <a:off x="3664" y="3326"/>
              <a:ext cx="47" cy="49"/>
            </a:xfrm>
            <a:prstGeom prst="ellipse">
              <a:avLst/>
            </a:prstGeom>
            <a:solidFill>
              <a:srgbClr val="2175D9"/>
            </a:solidFill>
            <a:ln w="9525">
              <a:solidFill>
                <a:srgbClr val="2175D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745" name="Oval 48"/>
            <p:cNvSpPr>
              <a:spLocks noChangeAspect="1" noChangeArrowheads="1"/>
            </p:cNvSpPr>
            <p:nvPr/>
          </p:nvSpPr>
          <p:spPr bwMode="auto">
            <a:xfrm>
              <a:off x="3795" y="3292"/>
              <a:ext cx="47" cy="49"/>
            </a:xfrm>
            <a:prstGeom prst="ellipse">
              <a:avLst/>
            </a:prstGeom>
            <a:solidFill>
              <a:srgbClr val="2175D9"/>
            </a:solidFill>
            <a:ln w="9525">
              <a:solidFill>
                <a:srgbClr val="2175D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746" name="Oval 49"/>
            <p:cNvSpPr>
              <a:spLocks noChangeAspect="1" noChangeArrowheads="1"/>
            </p:cNvSpPr>
            <p:nvPr/>
          </p:nvSpPr>
          <p:spPr bwMode="auto">
            <a:xfrm>
              <a:off x="3738" y="3438"/>
              <a:ext cx="47" cy="49"/>
            </a:xfrm>
            <a:prstGeom prst="ellipse">
              <a:avLst/>
            </a:prstGeom>
            <a:solidFill>
              <a:srgbClr val="2175D9"/>
            </a:solidFill>
            <a:ln w="9525">
              <a:solidFill>
                <a:srgbClr val="2175D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747" name="Oval 50"/>
            <p:cNvSpPr>
              <a:spLocks noChangeAspect="1" noChangeArrowheads="1"/>
            </p:cNvSpPr>
            <p:nvPr/>
          </p:nvSpPr>
          <p:spPr bwMode="auto">
            <a:xfrm>
              <a:off x="3681" y="3455"/>
              <a:ext cx="47" cy="49"/>
            </a:xfrm>
            <a:prstGeom prst="ellipse">
              <a:avLst/>
            </a:prstGeom>
            <a:solidFill>
              <a:srgbClr val="2175D9"/>
            </a:solidFill>
            <a:ln w="9525">
              <a:solidFill>
                <a:srgbClr val="2175D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748" name="Oval 51"/>
            <p:cNvSpPr>
              <a:spLocks noChangeAspect="1" noChangeArrowheads="1"/>
            </p:cNvSpPr>
            <p:nvPr/>
          </p:nvSpPr>
          <p:spPr bwMode="auto">
            <a:xfrm>
              <a:off x="3754" y="3575"/>
              <a:ext cx="47" cy="49"/>
            </a:xfrm>
            <a:prstGeom prst="ellipse">
              <a:avLst/>
            </a:prstGeom>
            <a:solidFill>
              <a:srgbClr val="2175D9"/>
            </a:solidFill>
            <a:ln w="9525">
              <a:solidFill>
                <a:srgbClr val="2175D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749" name="Oval 52"/>
            <p:cNvSpPr>
              <a:spLocks noChangeAspect="1" noChangeArrowheads="1"/>
            </p:cNvSpPr>
            <p:nvPr/>
          </p:nvSpPr>
          <p:spPr bwMode="auto">
            <a:xfrm>
              <a:off x="3599" y="3446"/>
              <a:ext cx="47" cy="50"/>
            </a:xfrm>
            <a:prstGeom prst="ellipse">
              <a:avLst/>
            </a:prstGeom>
            <a:solidFill>
              <a:srgbClr val="2175D9"/>
            </a:solidFill>
            <a:ln w="9525">
              <a:solidFill>
                <a:srgbClr val="2175D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750" name="Rectangle 53"/>
            <p:cNvSpPr>
              <a:spLocks noChangeArrowheads="1"/>
            </p:cNvSpPr>
            <p:nvPr/>
          </p:nvSpPr>
          <p:spPr bwMode="auto">
            <a:xfrm>
              <a:off x="1440" y="2951"/>
              <a:ext cx="31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x</a:t>
              </a:r>
              <a:r>
                <a:rPr kumimoji="0" lang="en-US" sz="18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1</a:t>
              </a:r>
              <a:r>
                <a:rPr kumimoji="0" lang="en-US" sz="1800" b="0" i="1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j</a:t>
              </a:r>
            </a:p>
          </p:txBody>
        </p:sp>
        <p:sp>
          <p:nvSpPr>
            <p:cNvPr id="29751" name="Rectangle 54"/>
            <p:cNvSpPr>
              <a:spLocks noChangeArrowheads="1"/>
            </p:cNvSpPr>
            <p:nvPr/>
          </p:nvSpPr>
          <p:spPr bwMode="auto">
            <a:xfrm>
              <a:off x="2377" y="3439"/>
              <a:ext cx="31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x</a:t>
              </a:r>
              <a:r>
                <a:rPr kumimoji="0" lang="en-US" sz="18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2</a:t>
              </a:r>
              <a:r>
                <a:rPr kumimoji="0" lang="en-US" sz="1800" b="0" i="1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j</a:t>
              </a:r>
            </a:p>
          </p:txBody>
        </p:sp>
        <p:sp>
          <p:nvSpPr>
            <p:cNvPr id="29752" name="Rectangle 55"/>
            <p:cNvSpPr>
              <a:spLocks noChangeArrowheads="1"/>
            </p:cNvSpPr>
            <p:nvPr/>
          </p:nvSpPr>
          <p:spPr bwMode="auto">
            <a:xfrm>
              <a:off x="4107" y="3236"/>
              <a:ext cx="31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x</a:t>
              </a:r>
              <a:r>
                <a:rPr kumimoji="0" lang="en-US" sz="18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3</a:t>
              </a:r>
              <a:r>
                <a:rPr kumimoji="0" lang="en-US" sz="1800" b="0" i="1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j</a:t>
              </a:r>
            </a:p>
          </p:txBody>
        </p:sp>
        <p:sp>
          <p:nvSpPr>
            <p:cNvPr id="29753" name="Rectangle 56"/>
            <p:cNvSpPr>
              <a:spLocks noChangeArrowheads="1"/>
            </p:cNvSpPr>
            <p:nvPr/>
          </p:nvSpPr>
          <p:spPr bwMode="auto">
            <a:xfrm>
              <a:off x="2511" y="1824"/>
              <a:ext cx="27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X</a:t>
              </a:r>
              <a:r>
                <a:rPr kumimoji="0" lang="en-US" sz="1800" b="0" i="1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j</a:t>
              </a:r>
            </a:p>
          </p:txBody>
        </p:sp>
        <p:sp>
          <p:nvSpPr>
            <p:cNvPr id="29754" name="Rectangle 57"/>
            <p:cNvSpPr>
              <a:spLocks noChangeArrowheads="1"/>
            </p:cNvSpPr>
            <p:nvPr/>
          </p:nvSpPr>
          <p:spPr bwMode="auto">
            <a:xfrm>
              <a:off x="1296" y="3562"/>
              <a:ext cx="31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</a:t>
              </a:r>
              <a:r>
                <a:rPr kumimoji="0" lang="en-US" sz="18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1</a:t>
              </a:r>
              <a:endParaRPr kumimoji="0" lang="en-US" sz="1800" b="0" i="1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755" name="Rectangle 58"/>
            <p:cNvSpPr>
              <a:spLocks noChangeArrowheads="1"/>
            </p:cNvSpPr>
            <p:nvPr/>
          </p:nvSpPr>
          <p:spPr bwMode="auto">
            <a:xfrm>
              <a:off x="2793" y="4009"/>
              <a:ext cx="315" cy="2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</a:t>
              </a:r>
              <a:r>
                <a:rPr kumimoji="0" lang="en-US" sz="18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2</a:t>
              </a:r>
              <a:endParaRPr kumimoji="0" lang="en-US" sz="1800" b="0" i="1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756" name="Rectangle 59"/>
            <p:cNvSpPr>
              <a:spLocks noChangeArrowheads="1"/>
            </p:cNvSpPr>
            <p:nvPr/>
          </p:nvSpPr>
          <p:spPr bwMode="auto">
            <a:xfrm>
              <a:off x="4169" y="3765"/>
              <a:ext cx="315" cy="2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</a:t>
              </a:r>
              <a:r>
                <a:rPr kumimoji="0" lang="en-US" sz="18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3</a:t>
              </a:r>
              <a:endParaRPr kumimoji="0" lang="en-US" sz="1800" b="0" i="1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757" name="Line 60"/>
            <p:cNvSpPr>
              <a:spLocks noChangeShapeType="1"/>
            </p:cNvSpPr>
            <p:nvPr/>
          </p:nvSpPr>
          <p:spPr bwMode="auto">
            <a:xfrm flipH="1" flipV="1">
              <a:off x="3726" y="3354"/>
              <a:ext cx="405" cy="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0" y="6604084"/>
            <a:ext cx="1152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Svetlana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Lazebnik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50579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5"/>
          <p:cNvSpPr txBox="1">
            <a:spLocks noChangeArrowheads="1"/>
          </p:cNvSpPr>
          <p:nvPr/>
        </p:nvSpPr>
        <p:spPr bwMode="auto">
          <a:xfrm>
            <a:off x="2896702" y="228600"/>
            <a:ext cx="3350597" cy="707886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Photo tourism</a:t>
            </a: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304800" y="1308100"/>
            <a:ext cx="7772400" cy="6477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Noah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Snavely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Steven M. Seitz, Richard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Szeliski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hlinkClick r:id="rId2"/>
              </a:rPr>
              <a:t>Photo tourism: Exploring photo collections in 3D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," SIGGRAPH 2006</a:t>
            </a:r>
          </a:p>
        </p:txBody>
      </p:sp>
      <p:pic>
        <p:nvPicPr>
          <p:cNvPr id="560130" name="Picture 2" descr="Photo Tourism, Exploring photo collections in 3D, University of Washington, Computer Science and Engineering, UWCSE, GRAIL, Microsoft Research, Kevin Chiu, Andy Hou, Noah Snavely, Steve Seitz, Richard Szeliski, Siggraph 20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45727"/>
            <a:ext cx="8422105" cy="355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24860" y="6093784"/>
            <a:ext cx="3694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http://phototour.cs.washington.edu/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462223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304800" y="1308784"/>
            <a:ext cx="7772400" cy="646331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Sameer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Agarwala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Noah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Snavely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Ian Simon, Steven M. Seitz, Richard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Szeliski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6"/>
              </a:rPr>
              <a:t>Building Rome in a Day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," ICCV 2009</a:t>
            </a:r>
          </a:p>
        </p:txBody>
      </p:sp>
      <p:pic>
        <p:nvPicPr>
          <p:cNvPr id="8" name="colosseum">
            <a:hlinkClick r:id="" action="ppaction://media"/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/>
          <a:stretch>
            <a:fillRect/>
          </a:stretch>
        </p:blipFill>
        <p:spPr>
          <a:xfrm>
            <a:off x="533400" y="1945773"/>
            <a:ext cx="7910513" cy="4570413"/>
          </a:xfrm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712884" y="228600"/>
            <a:ext cx="5718232" cy="707886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3D from multiple images</a:t>
            </a:r>
          </a:p>
        </p:txBody>
      </p:sp>
    </p:spTree>
    <p:extLst>
      <p:ext uri="{BB962C8B-B14F-4D97-AF65-F5344CB8AC3E}">
        <p14:creationId xmlns:p14="http://schemas.microsoft.com/office/powerpoint/2010/main" val="2158932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(global) warping</a:t>
            </a:r>
          </a:p>
        </p:txBody>
      </p:sp>
      <p:sp>
        <p:nvSpPr>
          <p:cNvPr id="742414" name="Rectangle 14"/>
          <p:cNvSpPr>
            <a:spLocks noGrp="1" noChangeArrowheads="1"/>
          </p:cNvSpPr>
          <p:nvPr>
            <p:ph type="body" idx="1"/>
          </p:nvPr>
        </p:nvSpPr>
        <p:spPr>
          <a:xfrm>
            <a:off x="685800" y="2590800"/>
            <a:ext cx="7772400" cy="3124200"/>
          </a:xfrm>
        </p:spPr>
        <p:txBody>
          <a:bodyPr/>
          <a:lstStyle/>
          <a:p>
            <a:r>
              <a:rPr lang="en-US" dirty="0"/>
              <a:t>Transformation T is a coordinate-changing machine:</a:t>
            </a:r>
          </a:p>
          <a:p>
            <a:r>
              <a:rPr lang="en-US" dirty="0"/>
              <a:t>				p’ = </a:t>
            </a:r>
            <a:r>
              <a:rPr lang="en-US" i="1" dirty="0"/>
              <a:t>T</a:t>
            </a:r>
            <a:r>
              <a:rPr lang="en-US" dirty="0"/>
              <a:t>(p)</a:t>
            </a:r>
          </a:p>
          <a:p>
            <a:r>
              <a:rPr lang="en-US" dirty="0"/>
              <a:t>What does it mean that </a:t>
            </a:r>
            <a:r>
              <a:rPr lang="en-US" i="1" dirty="0"/>
              <a:t>T</a:t>
            </a:r>
            <a:r>
              <a:rPr lang="en-US" dirty="0"/>
              <a:t> is </a:t>
            </a:r>
            <a:r>
              <a:rPr lang="en-US" b="1" dirty="0"/>
              <a:t>global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It is the same for any point p</a:t>
            </a:r>
          </a:p>
          <a:p>
            <a:pPr lvl="1"/>
            <a:r>
              <a:rPr lang="en-US" dirty="0"/>
              <a:t>It can be described by just a few numbers (parameters)</a:t>
            </a:r>
          </a:p>
          <a:p>
            <a:r>
              <a:rPr lang="en-US" dirty="0"/>
              <a:t>Let’s represent </a:t>
            </a:r>
            <a:r>
              <a:rPr lang="en-US" i="1" dirty="0"/>
              <a:t>T</a:t>
            </a:r>
            <a:r>
              <a:rPr lang="en-US" dirty="0"/>
              <a:t> as a matrix:</a:t>
            </a:r>
          </a:p>
          <a:p>
            <a:r>
              <a:rPr lang="en-US" dirty="0"/>
              <a:t>				  p’ = </a:t>
            </a:r>
            <a:r>
              <a:rPr lang="en-US" b="1" dirty="0" err="1"/>
              <a:t>M</a:t>
            </a:r>
            <a:r>
              <a:rPr lang="en-US" dirty="0" err="1"/>
              <a:t>p</a:t>
            </a:r>
            <a:endParaRPr lang="en-US" dirty="0"/>
          </a:p>
          <a:p>
            <a:endParaRPr lang="en-US" dirty="0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3352800" y="1352550"/>
            <a:ext cx="1600200" cy="476250"/>
            <a:chOff x="2256" y="2064"/>
            <a:chExt cx="1008" cy="300"/>
          </a:xfrm>
        </p:grpSpPr>
        <p:sp>
          <p:nvSpPr>
            <p:cNvPr id="2061" name="Text Box 7"/>
            <p:cNvSpPr txBox="1">
              <a:spLocks noChangeArrowheads="1"/>
            </p:cNvSpPr>
            <p:nvPr/>
          </p:nvSpPr>
          <p:spPr bwMode="auto">
            <a:xfrm>
              <a:off x="2592" y="2064"/>
              <a:ext cx="336" cy="3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rPr>
                <a:t>T</a:t>
              </a:r>
            </a:p>
          </p:txBody>
        </p:sp>
        <p:sp>
          <p:nvSpPr>
            <p:cNvPr id="2062" name="Line 8"/>
            <p:cNvSpPr>
              <a:spLocks noChangeShapeType="1"/>
            </p:cNvSpPr>
            <p:nvPr/>
          </p:nvSpPr>
          <p:spPr bwMode="auto">
            <a:xfrm>
              <a:off x="2256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63" name="Line 9"/>
            <p:cNvSpPr>
              <a:spLocks noChangeShapeType="1"/>
            </p:cNvSpPr>
            <p:nvPr/>
          </p:nvSpPr>
          <p:spPr bwMode="auto">
            <a:xfrm>
              <a:off x="2928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2054" name="Picture 10" descr="HHHIMG_116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0" y="1038225"/>
            <a:ext cx="1462088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11" descr="HHHIMG_116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86400" y="1371600"/>
            <a:ext cx="184308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6" name="Text Box 15"/>
          <p:cNvSpPr txBox="1">
            <a:spLocks noChangeArrowheads="1"/>
          </p:cNvSpPr>
          <p:nvPr/>
        </p:nvSpPr>
        <p:spPr bwMode="auto">
          <a:xfrm>
            <a:off x="1524000" y="2133600"/>
            <a:ext cx="12620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p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= (x,y)</a:t>
            </a:r>
          </a:p>
        </p:txBody>
      </p:sp>
      <p:sp>
        <p:nvSpPr>
          <p:cNvPr id="2057" name="Text Box 16"/>
          <p:cNvSpPr txBox="1">
            <a:spLocks noChangeArrowheads="1"/>
          </p:cNvSpPr>
          <p:nvPr/>
        </p:nvSpPr>
        <p:spPr bwMode="auto">
          <a:xfrm>
            <a:off x="5748338" y="2133600"/>
            <a:ext cx="15668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p’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= (x’,y’)</a:t>
            </a:r>
          </a:p>
        </p:txBody>
      </p:sp>
      <p:sp>
        <p:nvSpPr>
          <p:cNvPr id="2058" name="Oval 17"/>
          <p:cNvSpPr>
            <a:spLocks noChangeAspect="1" noChangeArrowheads="1"/>
          </p:cNvSpPr>
          <p:nvPr/>
        </p:nvSpPr>
        <p:spPr bwMode="auto">
          <a:xfrm>
            <a:off x="6129338" y="1481138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059" name="Oval 18"/>
          <p:cNvSpPr>
            <a:spLocks noChangeAspect="1" noChangeArrowheads="1"/>
          </p:cNvSpPr>
          <p:nvPr/>
        </p:nvSpPr>
        <p:spPr bwMode="auto">
          <a:xfrm>
            <a:off x="2014538" y="1219200"/>
            <a:ext cx="119062" cy="1190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aphicFrame>
        <p:nvGraphicFramePr>
          <p:cNvPr id="742423" name="Object 2"/>
          <p:cNvGraphicFramePr>
            <a:graphicFrameLocks noChangeAspect="1"/>
          </p:cNvGraphicFramePr>
          <p:nvPr/>
        </p:nvGraphicFramePr>
        <p:xfrm>
          <a:off x="3084513" y="5486400"/>
          <a:ext cx="2435225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34" name="Equation" r:id="rId5" imgW="812520" imgH="469800" progId="Equation.3">
                  <p:embed/>
                </p:oleObj>
              </mc:Choice>
              <mc:Fallback>
                <p:oleObj name="Equation" r:id="rId5" imgW="812520" imgH="469800" progId="Equation.3">
                  <p:embed/>
                  <p:pic>
                    <p:nvPicPr>
                      <p:cNvPr id="74242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4513" y="5486400"/>
                        <a:ext cx="2435225" cy="140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-1" y="6609979"/>
            <a:ext cx="3090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Alyosha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Efros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572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241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7388" y="76200"/>
            <a:ext cx="7770812" cy="838200"/>
          </a:xfrm>
        </p:spPr>
        <p:txBody>
          <a:bodyPr/>
          <a:lstStyle/>
          <a:p>
            <a:r>
              <a:rPr lang="en-US"/>
              <a:t>Scaling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914400"/>
            <a:ext cx="7772400" cy="239871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i="1">
                <a:solidFill>
                  <a:srgbClr val="CC3300"/>
                </a:solidFill>
              </a:rPr>
              <a:t>Scaling</a:t>
            </a:r>
            <a:r>
              <a:rPr lang="en-US" sz="2000"/>
              <a:t> a coordinate means multiplying each of its components by a scalar</a:t>
            </a:r>
          </a:p>
          <a:p>
            <a:pPr>
              <a:lnSpc>
                <a:spcPct val="90000"/>
              </a:lnSpc>
            </a:pPr>
            <a:r>
              <a:rPr lang="en-US" sz="2000" i="1">
                <a:solidFill>
                  <a:srgbClr val="CC3300"/>
                </a:solidFill>
              </a:rPr>
              <a:t>Uniform scaling</a:t>
            </a:r>
            <a:r>
              <a:rPr lang="en-US" sz="2000"/>
              <a:t> means this scalar is the same for all components: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09600" y="3505200"/>
            <a:ext cx="3048000" cy="2743200"/>
            <a:chOff x="816" y="2208"/>
            <a:chExt cx="1920" cy="1728"/>
          </a:xfrm>
        </p:grpSpPr>
        <p:sp>
          <p:nvSpPr>
            <p:cNvPr id="22562" name="Line 5"/>
            <p:cNvSpPr>
              <a:spLocks noChangeShapeType="1"/>
            </p:cNvSpPr>
            <p:nvPr/>
          </p:nvSpPr>
          <p:spPr bwMode="auto">
            <a:xfrm>
              <a:off x="1056" y="2208"/>
              <a:ext cx="0" cy="17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63" name="Line 6"/>
            <p:cNvSpPr>
              <a:spLocks noChangeShapeType="1"/>
            </p:cNvSpPr>
            <p:nvPr/>
          </p:nvSpPr>
          <p:spPr bwMode="auto">
            <a:xfrm>
              <a:off x="816" y="3744"/>
              <a:ext cx="19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64" name="Line 7"/>
            <p:cNvSpPr>
              <a:spLocks noChangeShapeType="1"/>
            </p:cNvSpPr>
            <p:nvPr/>
          </p:nvSpPr>
          <p:spPr bwMode="auto">
            <a:xfrm>
              <a:off x="1248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65" name="Line 8"/>
            <p:cNvSpPr>
              <a:spLocks noChangeShapeType="1"/>
            </p:cNvSpPr>
            <p:nvPr/>
          </p:nvSpPr>
          <p:spPr bwMode="auto">
            <a:xfrm>
              <a:off x="1440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66" name="Line 9"/>
            <p:cNvSpPr>
              <a:spLocks noChangeShapeType="1"/>
            </p:cNvSpPr>
            <p:nvPr/>
          </p:nvSpPr>
          <p:spPr bwMode="auto">
            <a:xfrm>
              <a:off x="1632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67" name="Line 10"/>
            <p:cNvSpPr>
              <a:spLocks noChangeShapeType="1"/>
            </p:cNvSpPr>
            <p:nvPr/>
          </p:nvSpPr>
          <p:spPr bwMode="auto">
            <a:xfrm>
              <a:off x="1824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68" name="Line 11"/>
            <p:cNvSpPr>
              <a:spLocks noChangeShapeType="1"/>
            </p:cNvSpPr>
            <p:nvPr/>
          </p:nvSpPr>
          <p:spPr bwMode="auto">
            <a:xfrm>
              <a:off x="2016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69" name="Line 12"/>
            <p:cNvSpPr>
              <a:spLocks noChangeShapeType="1"/>
            </p:cNvSpPr>
            <p:nvPr/>
          </p:nvSpPr>
          <p:spPr bwMode="auto">
            <a:xfrm>
              <a:off x="2208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70" name="Line 13"/>
            <p:cNvSpPr>
              <a:spLocks noChangeShapeType="1"/>
            </p:cNvSpPr>
            <p:nvPr/>
          </p:nvSpPr>
          <p:spPr bwMode="auto">
            <a:xfrm>
              <a:off x="2400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71" name="Line 14"/>
            <p:cNvSpPr>
              <a:spLocks noChangeShapeType="1"/>
            </p:cNvSpPr>
            <p:nvPr/>
          </p:nvSpPr>
          <p:spPr bwMode="auto">
            <a:xfrm>
              <a:off x="2592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72" name="Line 15"/>
            <p:cNvSpPr>
              <a:spLocks noChangeShapeType="1"/>
            </p:cNvSpPr>
            <p:nvPr/>
          </p:nvSpPr>
          <p:spPr bwMode="auto">
            <a:xfrm>
              <a:off x="1008" y="3552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73" name="Line 16"/>
            <p:cNvSpPr>
              <a:spLocks noChangeShapeType="1"/>
            </p:cNvSpPr>
            <p:nvPr/>
          </p:nvSpPr>
          <p:spPr bwMode="auto">
            <a:xfrm>
              <a:off x="1008" y="3360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74" name="Line 17"/>
            <p:cNvSpPr>
              <a:spLocks noChangeShapeType="1"/>
            </p:cNvSpPr>
            <p:nvPr/>
          </p:nvSpPr>
          <p:spPr bwMode="auto">
            <a:xfrm>
              <a:off x="1008" y="3168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75" name="Line 18"/>
            <p:cNvSpPr>
              <a:spLocks noChangeShapeType="1"/>
            </p:cNvSpPr>
            <p:nvPr/>
          </p:nvSpPr>
          <p:spPr bwMode="auto">
            <a:xfrm>
              <a:off x="1008" y="2976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76" name="Line 19"/>
            <p:cNvSpPr>
              <a:spLocks noChangeShapeType="1"/>
            </p:cNvSpPr>
            <p:nvPr/>
          </p:nvSpPr>
          <p:spPr bwMode="auto">
            <a:xfrm>
              <a:off x="1008" y="2784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77" name="Line 20"/>
            <p:cNvSpPr>
              <a:spLocks noChangeShapeType="1"/>
            </p:cNvSpPr>
            <p:nvPr/>
          </p:nvSpPr>
          <p:spPr bwMode="auto">
            <a:xfrm>
              <a:off x="1008" y="2592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78" name="Line 21"/>
            <p:cNvSpPr>
              <a:spLocks noChangeShapeType="1"/>
            </p:cNvSpPr>
            <p:nvPr/>
          </p:nvSpPr>
          <p:spPr bwMode="auto">
            <a:xfrm>
              <a:off x="1008" y="2400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79" name="Line 22"/>
            <p:cNvSpPr>
              <a:spLocks noChangeShapeType="1"/>
            </p:cNvSpPr>
            <p:nvPr/>
          </p:nvSpPr>
          <p:spPr bwMode="auto">
            <a:xfrm>
              <a:off x="1008" y="2208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1600200" y="4572000"/>
            <a:ext cx="914400" cy="1066800"/>
            <a:chOff x="1440" y="2928"/>
            <a:chExt cx="576" cy="672"/>
          </a:xfrm>
        </p:grpSpPr>
        <p:sp>
          <p:nvSpPr>
            <p:cNvPr id="22559" name="Freeform 24" descr="Horizontal brick"/>
            <p:cNvSpPr>
              <a:spLocks/>
            </p:cNvSpPr>
            <p:nvPr/>
          </p:nvSpPr>
          <p:spPr bwMode="auto">
            <a:xfrm>
              <a:off x="1536" y="2928"/>
              <a:ext cx="96" cy="144"/>
            </a:xfrm>
            <a:custGeom>
              <a:avLst/>
              <a:gdLst>
                <a:gd name="T0" fmla="*/ 0 w 96"/>
                <a:gd name="T1" fmla="*/ 144 h 144"/>
                <a:gd name="T2" fmla="*/ 0 w 96"/>
                <a:gd name="T3" fmla="*/ 0 h 144"/>
                <a:gd name="T4" fmla="*/ 96 w 96"/>
                <a:gd name="T5" fmla="*/ 0 h 144"/>
                <a:gd name="T6" fmla="*/ 96 w 96"/>
                <a:gd name="T7" fmla="*/ 96 h 144"/>
                <a:gd name="T8" fmla="*/ 0 w 96"/>
                <a:gd name="T9" fmla="*/ 144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"/>
                <a:gd name="T16" fmla="*/ 0 h 144"/>
                <a:gd name="T17" fmla="*/ 96 w 96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" h="144">
                  <a:moveTo>
                    <a:pt x="0" y="144"/>
                  </a:moveTo>
                  <a:lnTo>
                    <a:pt x="0" y="0"/>
                  </a:lnTo>
                  <a:lnTo>
                    <a:pt x="96" y="0"/>
                  </a:lnTo>
                  <a:lnTo>
                    <a:pt x="96" y="96"/>
                  </a:lnTo>
                  <a:lnTo>
                    <a:pt x="0" y="144"/>
                  </a:lnTo>
                  <a:close/>
                </a:path>
              </a:pathLst>
            </a:custGeom>
            <a:pattFill prst="horzBrick">
              <a:fgClr>
                <a:srgbClr val="032389"/>
              </a:fgClr>
              <a:bgClr>
                <a:srgbClr val="FFFFFF"/>
              </a:bgClr>
            </a:pattFill>
            <a:ln w="38100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60" name="Rectangle 25"/>
            <p:cNvSpPr>
              <a:spLocks noChangeArrowheads="1"/>
            </p:cNvSpPr>
            <p:nvPr/>
          </p:nvSpPr>
          <p:spPr bwMode="auto">
            <a:xfrm>
              <a:off x="1440" y="3168"/>
              <a:ext cx="576" cy="4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61" name="Freeform 26"/>
            <p:cNvSpPr>
              <a:spLocks/>
            </p:cNvSpPr>
            <p:nvPr/>
          </p:nvSpPr>
          <p:spPr bwMode="auto">
            <a:xfrm>
              <a:off x="1440" y="2976"/>
              <a:ext cx="576" cy="192"/>
            </a:xfrm>
            <a:custGeom>
              <a:avLst/>
              <a:gdLst>
                <a:gd name="T0" fmla="*/ 0 w 576"/>
                <a:gd name="T1" fmla="*/ 192 h 192"/>
                <a:gd name="T2" fmla="*/ 240 w 576"/>
                <a:gd name="T3" fmla="*/ 0 h 192"/>
                <a:gd name="T4" fmla="*/ 336 w 576"/>
                <a:gd name="T5" fmla="*/ 0 h 192"/>
                <a:gd name="T6" fmla="*/ 576 w 576"/>
                <a:gd name="T7" fmla="*/ 192 h 192"/>
                <a:gd name="T8" fmla="*/ 0 w 576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6"/>
                <a:gd name="T16" fmla="*/ 0 h 192"/>
                <a:gd name="T17" fmla="*/ 576 w 576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6" h="192">
                  <a:moveTo>
                    <a:pt x="0" y="192"/>
                  </a:moveTo>
                  <a:lnTo>
                    <a:pt x="240" y="0"/>
                  </a:lnTo>
                  <a:lnTo>
                    <a:pt x="336" y="0"/>
                  </a:lnTo>
                  <a:lnTo>
                    <a:pt x="576" y="192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5181600" y="3505200"/>
            <a:ext cx="3048000" cy="2743200"/>
            <a:chOff x="816" y="2208"/>
            <a:chExt cx="1920" cy="1728"/>
          </a:xfrm>
        </p:grpSpPr>
        <p:sp>
          <p:nvSpPr>
            <p:cNvPr id="22541" name="Line 28"/>
            <p:cNvSpPr>
              <a:spLocks noChangeShapeType="1"/>
            </p:cNvSpPr>
            <p:nvPr/>
          </p:nvSpPr>
          <p:spPr bwMode="auto">
            <a:xfrm>
              <a:off x="1056" y="2208"/>
              <a:ext cx="0" cy="17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42" name="Line 29"/>
            <p:cNvSpPr>
              <a:spLocks noChangeShapeType="1"/>
            </p:cNvSpPr>
            <p:nvPr/>
          </p:nvSpPr>
          <p:spPr bwMode="auto">
            <a:xfrm>
              <a:off x="816" y="3744"/>
              <a:ext cx="19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43" name="Line 30"/>
            <p:cNvSpPr>
              <a:spLocks noChangeShapeType="1"/>
            </p:cNvSpPr>
            <p:nvPr/>
          </p:nvSpPr>
          <p:spPr bwMode="auto">
            <a:xfrm>
              <a:off x="1248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44" name="Line 31"/>
            <p:cNvSpPr>
              <a:spLocks noChangeShapeType="1"/>
            </p:cNvSpPr>
            <p:nvPr/>
          </p:nvSpPr>
          <p:spPr bwMode="auto">
            <a:xfrm>
              <a:off x="1440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45" name="Line 32"/>
            <p:cNvSpPr>
              <a:spLocks noChangeShapeType="1"/>
            </p:cNvSpPr>
            <p:nvPr/>
          </p:nvSpPr>
          <p:spPr bwMode="auto">
            <a:xfrm>
              <a:off x="1632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46" name="Line 33"/>
            <p:cNvSpPr>
              <a:spLocks noChangeShapeType="1"/>
            </p:cNvSpPr>
            <p:nvPr/>
          </p:nvSpPr>
          <p:spPr bwMode="auto">
            <a:xfrm>
              <a:off x="1824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47" name="Line 34"/>
            <p:cNvSpPr>
              <a:spLocks noChangeShapeType="1"/>
            </p:cNvSpPr>
            <p:nvPr/>
          </p:nvSpPr>
          <p:spPr bwMode="auto">
            <a:xfrm>
              <a:off x="2016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48" name="Line 35"/>
            <p:cNvSpPr>
              <a:spLocks noChangeShapeType="1"/>
            </p:cNvSpPr>
            <p:nvPr/>
          </p:nvSpPr>
          <p:spPr bwMode="auto">
            <a:xfrm>
              <a:off x="2208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49" name="Line 36"/>
            <p:cNvSpPr>
              <a:spLocks noChangeShapeType="1"/>
            </p:cNvSpPr>
            <p:nvPr/>
          </p:nvSpPr>
          <p:spPr bwMode="auto">
            <a:xfrm>
              <a:off x="2400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50" name="Line 37"/>
            <p:cNvSpPr>
              <a:spLocks noChangeShapeType="1"/>
            </p:cNvSpPr>
            <p:nvPr/>
          </p:nvSpPr>
          <p:spPr bwMode="auto">
            <a:xfrm>
              <a:off x="2592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51" name="Line 38"/>
            <p:cNvSpPr>
              <a:spLocks noChangeShapeType="1"/>
            </p:cNvSpPr>
            <p:nvPr/>
          </p:nvSpPr>
          <p:spPr bwMode="auto">
            <a:xfrm>
              <a:off x="1008" y="3552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52" name="Line 39"/>
            <p:cNvSpPr>
              <a:spLocks noChangeShapeType="1"/>
            </p:cNvSpPr>
            <p:nvPr/>
          </p:nvSpPr>
          <p:spPr bwMode="auto">
            <a:xfrm>
              <a:off x="1008" y="3360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53" name="Line 40"/>
            <p:cNvSpPr>
              <a:spLocks noChangeShapeType="1"/>
            </p:cNvSpPr>
            <p:nvPr/>
          </p:nvSpPr>
          <p:spPr bwMode="auto">
            <a:xfrm>
              <a:off x="1008" y="3168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54" name="Line 41"/>
            <p:cNvSpPr>
              <a:spLocks noChangeShapeType="1"/>
            </p:cNvSpPr>
            <p:nvPr/>
          </p:nvSpPr>
          <p:spPr bwMode="auto">
            <a:xfrm>
              <a:off x="1008" y="2976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55" name="Line 42"/>
            <p:cNvSpPr>
              <a:spLocks noChangeShapeType="1"/>
            </p:cNvSpPr>
            <p:nvPr/>
          </p:nvSpPr>
          <p:spPr bwMode="auto">
            <a:xfrm>
              <a:off x="1008" y="2784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56" name="Line 43"/>
            <p:cNvSpPr>
              <a:spLocks noChangeShapeType="1"/>
            </p:cNvSpPr>
            <p:nvPr/>
          </p:nvSpPr>
          <p:spPr bwMode="auto">
            <a:xfrm>
              <a:off x="1008" y="2592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57" name="Line 44"/>
            <p:cNvSpPr>
              <a:spLocks noChangeShapeType="1"/>
            </p:cNvSpPr>
            <p:nvPr/>
          </p:nvSpPr>
          <p:spPr bwMode="auto">
            <a:xfrm>
              <a:off x="1008" y="2400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58" name="Line 45"/>
            <p:cNvSpPr>
              <a:spLocks noChangeShapeType="1"/>
            </p:cNvSpPr>
            <p:nvPr/>
          </p:nvSpPr>
          <p:spPr bwMode="auto">
            <a:xfrm>
              <a:off x="1008" y="2208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" name="Group 46"/>
          <p:cNvGrpSpPr>
            <a:grpSpLocks noChangeAspect="1"/>
          </p:cNvGrpSpPr>
          <p:nvPr/>
        </p:nvGrpSpPr>
        <p:grpSpPr bwMode="auto">
          <a:xfrm>
            <a:off x="6781800" y="3200400"/>
            <a:ext cx="1828800" cy="2133600"/>
            <a:chOff x="1440" y="2928"/>
            <a:chExt cx="576" cy="672"/>
          </a:xfrm>
        </p:grpSpPr>
        <p:sp>
          <p:nvSpPr>
            <p:cNvPr id="22538" name="Freeform 47" descr="Horizontal brick"/>
            <p:cNvSpPr>
              <a:spLocks noChangeAspect="1"/>
            </p:cNvSpPr>
            <p:nvPr/>
          </p:nvSpPr>
          <p:spPr bwMode="auto">
            <a:xfrm>
              <a:off x="1536" y="2928"/>
              <a:ext cx="96" cy="144"/>
            </a:xfrm>
            <a:custGeom>
              <a:avLst/>
              <a:gdLst>
                <a:gd name="T0" fmla="*/ 0 w 96"/>
                <a:gd name="T1" fmla="*/ 144 h 144"/>
                <a:gd name="T2" fmla="*/ 0 w 96"/>
                <a:gd name="T3" fmla="*/ 0 h 144"/>
                <a:gd name="T4" fmla="*/ 96 w 96"/>
                <a:gd name="T5" fmla="*/ 0 h 144"/>
                <a:gd name="T6" fmla="*/ 96 w 96"/>
                <a:gd name="T7" fmla="*/ 96 h 144"/>
                <a:gd name="T8" fmla="*/ 0 w 96"/>
                <a:gd name="T9" fmla="*/ 144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"/>
                <a:gd name="T16" fmla="*/ 0 h 144"/>
                <a:gd name="T17" fmla="*/ 96 w 96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" h="144">
                  <a:moveTo>
                    <a:pt x="0" y="144"/>
                  </a:moveTo>
                  <a:lnTo>
                    <a:pt x="0" y="0"/>
                  </a:lnTo>
                  <a:lnTo>
                    <a:pt x="96" y="0"/>
                  </a:lnTo>
                  <a:lnTo>
                    <a:pt x="96" y="96"/>
                  </a:lnTo>
                  <a:lnTo>
                    <a:pt x="0" y="144"/>
                  </a:lnTo>
                  <a:close/>
                </a:path>
              </a:pathLst>
            </a:custGeom>
            <a:pattFill prst="horzBrick">
              <a:fgClr>
                <a:srgbClr val="011965"/>
              </a:fgClr>
              <a:bgClr>
                <a:srgbClr val="FFFFFF"/>
              </a:bgClr>
            </a:pattFill>
            <a:ln w="38100" cap="flat" cmpd="sng">
              <a:solidFill>
                <a:srgbClr val="0119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39" name="Rectangle 48"/>
            <p:cNvSpPr>
              <a:spLocks noChangeAspect="1" noChangeArrowheads="1"/>
            </p:cNvSpPr>
            <p:nvPr/>
          </p:nvSpPr>
          <p:spPr bwMode="auto">
            <a:xfrm>
              <a:off x="1440" y="3168"/>
              <a:ext cx="576" cy="4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40" name="Freeform 49"/>
            <p:cNvSpPr>
              <a:spLocks noChangeAspect="1"/>
            </p:cNvSpPr>
            <p:nvPr/>
          </p:nvSpPr>
          <p:spPr bwMode="auto">
            <a:xfrm>
              <a:off x="1440" y="2976"/>
              <a:ext cx="576" cy="192"/>
            </a:xfrm>
            <a:custGeom>
              <a:avLst/>
              <a:gdLst>
                <a:gd name="T0" fmla="*/ 0 w 576"/>
                <a:gd name="T1" fmla="*/ 192 h 192"/>
                <a:gd name="T2" fmla="*/ 240 w 576"/>
                <a:gd name="T3" fmla="*/ 0 h 192"/>
                <a:gd name="T4" fmla="*/ 336 w 576"/>
                <a:gd name="T5" fmla="*/ 0 h 192"/>
                <a:gd name="T6" fmla="*/ 576 w 576"/>
                <a:gd name="T7" fmla="*/ 192 h 192"/>
                <a:gd name="T8" fmla="*/ 0 w 576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6"/>
                <a:gd name="T16" fmla="*/ 0 h 192"/>
                <a:gd name="T17" fmla="*/ 576 w 576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6" h="192">
                  <a:moveTo>
                    <a:pt x="0" y="192"/>
                  </a:moveTo>
                  <a:lnTo>
                    <a:pt x="240" y="0"/>
                  </a:lnTo>
                  <a:lnTo>
                    <a:pt x="336" y="0"/>
                  </a:lnTo>
                  <a:lnTo>
                    <a:pt x="576" y="192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2536" name="AutoShape 50"/>
          <p:cNvSpPr>
            <a:spLocks noChangeArrowheads="1"/>
          </p:cNvSpPr>
          <p:nvPr/>
        </p:nvSpPr>
        <p:spPr bwMode="auto">
          <a:xfrm>
            <a:off x="3962400" y="4724400"/>
            <a:ext cx="762000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28575">
            <a:solidFill>
              <a:schemeClr val="accent1"/>
            </a:solidFill>
            <a:miter lim="800000"/>
            <a:headEnd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537" name="Text Box 51"/>
          <p:cNvSpPr txBox="1">
            <a:spLocks noChangeArrowheads="1"/>
          </p:cNvSpPr>
          <p:nvPr/>
        </p:nvSpPr>
        <p:spPr bwMode="auto">
          <a:xfrm>
            <a:off x="4065588" y="5105400"/>
            <a:ext cx="579437" cy="4572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 pitchFamily="18" charset="2"/>
              </a:rPr>
              <a:t>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 pitchFamily="18" charset="2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-1" y="6609979"/>
            <a:ext cx="3090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Alyosha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Efros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13966" y="5361801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(2, 1)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784860" y="5070901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(4, 2)</a:t>
            </a:r>
          </a:p>
        </p:txBody>
      </p:sp>
    </p:spTree>
    <p:extLst>
      <p:ext uri="{BB962C8B-B14F-4D97-AF65-F5344CB8AC3E}">
        <p14:creationId xmlns:p14="http://schemas.microsoft.com/office/powerpoint/2010/main" val="3404713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3"/>
          <p:cNvSpPr>
            <a:spLocks noGrp="1" noChangeArrowheads="1"/>
          </p:cNvSpPr>
          <p:nvPr>
            <p:ph type="title"/>
          </p:nvPr>
        </p:nvSpPr>
        <p:spPr>
          <a:xfrm>
            <a:off x="687388" y="76200"/>
            <a:ext cx="7770812" cy="838200"/>
          </a:xfrm>
        </p:spPr>
        <p:txBody>
          <a:bodyPr/>
          <a:lstStyle/>
          <a:p>
            <a:r>
              <a:rPr lang="en-US"/>
              <a:t>Scaling</a:t>
            </a:r>
          </a:p>
        </p:txBody>
      </p:sp>
      <p:sp>
        <p:nvSpPr>
          <p:cNvPr id="2355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000" i="1" dirty="0">
                <a:solidFill>
                  <a:srgbClr val="CC3300"/>
                </a:solidFill>
              </a:rPr>
              <a:t>Non-uniform scaling</a:t>
            </a:r>
            <a:r>
              <a:rPr lang="en-US" sz="2000" dirty="0"/>
              <a:t>: different scalars per component</a:t>
            </a:r>
          </a:p>
          <a:p>
            <a:pPr>
              <a:lnSpc>
                <a:spcPct val="90000"/>
              </a:lnSpc>
            </a:pPr>
            <a:endParaRPr lang="en-US" sz="2000" dirty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09600" y="2514600"/>
            <a:ext cx="8001000" cy="2743200"/>
            <a:chOff x="384" y="1584"/>
            <a:chExt cx="5040" cy="1728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384" y="1584"/>
              <a:ext cx="1920" cy="1728"/>
              <a:chOff x="816" y="2208"/>
              <a:chExt cx="1920" cy="1728"/>
            </a:xfrm>
          </p:grpSpPr>
          <p:sp>
            <p:nvSpPr>
              <p:cNvPr id="23587" name="Line 6"/>
              <p:cNvSpPr>
                <a:spLocks noChangeShapeType="1"/>
              </p:cNvSpPr>
              <p:nvPr/>
            </p:nvSpPr>
            <p:spPr bwMode="auto">
              <a:xfrm>
                <a:off x="1056" y="2208"/>
                <a:ext cx="0" cy="172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588" name="Line 7"/>
              <p:cNvSpPr>
                <a:spLocks noChangeShapeType="1"/>
              </p:cNvSpPr>
              <p:nvPr/>
            </p:nvSpPr>
            <p:spPr bwMode="auto">
              <a:xfrm>
                <a:off x="816" y="3744"/>
                <a:ext cx="192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589" name="Line 8"/>
              <p:cNvSpPr>
                <a:spLocks noChangeShapeType="1"/>
              </p:cNvSpPr>
              <p:nvPr/>
            </p:nvSpPr>
            <p:spPr bwMode="auto">
              <a:xfrm>
                <a:off x="1248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590" name="Line 9"/>
              <p:cNvSpPr>
                <a:spLocks noChangeShapeType="1"/>
              </p:cNvSpPr>
              <p:nvPr/>
            </p:nvSpPr>
            <p:spPr bwMode="auto">
              <a:xfrm>
                <a:off x="1440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591" name="Line 10"/>
              <p:cNvSpPr>
                <a:spLocks noChangeShapeType="1"/>
              </p:cNvSpPr>
              <p:nvPr/>
            </p:nvSpPr>
            <p:spPr bwMode="auto">
              <a:xfrm>
                <a:off x="1632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592" name="Line 11"/>
              <p:cNvSpPr>
                <a:spLocks noChangeShapeType="1"/>
              </p:cNvSpPr>
              <p:nvPr/>
            </p:nvSpPr>
            <p:spPr bwMode="auto">
              <a:xfrm>
                <a:off x="1824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593" name="Line 12"/>
              <p:cNvSpPr>
                <a:spLocks noChangeShapeType="1"/>
              </p:cNvSpPr>
              <p:nvPr/>
            </p:nvSpPr>
            <p:spPr bwMode="auto">
              <a:xfrm>
                <a:off x="2016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594" name="Line 13"/>
              <p:cNvSpPr>
                <a:spLocks noChangeShapeType="1"/>
              </p:cNvSpPr>
              <p:nvPr/>
            </p:nvSpPr>
            <p:spPr bwMode="auto">
              <a:xfrm>
                <a:off x="2208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595" name="Line 14"/>
              <p:cNvSpPr>
                <a:spLocks noChangeShapeType="1"/>
              </p:cNvSpPr>
              <p:nvPr/>
            </p:nvSpPr>
            <p:spPr bwMode="auto">
              <a:xfrm>
                <a:off x="2400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596" name="Line 15"/>
              <p:cNvSpPr>
                <a:spLocks noChangeShapeType="1"/>
              </p:cNvSpPr>
              <p:nvPr/>
            </p:nvSpPr>
            <p:spPr bwMode="auto">
              <a:xfrm>
                <a:off x="2592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597" name="Line 16"/>
              <p:cNvSpPr>
                <a:spLocks noChangeShapeType="1"/>
              </p:cNvSpPr>
              <p:nvPr/>
            </p:nvSpPr>
            <p:spPr bwMode="auto">
              <a:xfrm>
                <a:off x="1008" y="3552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598" name="Line 17"/>
              <p:cNvSpPr>
                <a:spLocks noChangeShapeType="1"/>
              </p:cNvSpPr>
              <p:nvPr/>
            </p:nvSpPr>
            <p:spPr bwMode="auto">
              <a:xfrm>
                <a:off x="1008" y="3360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599" name="Line 18"/>
              <p:cNvSpPr>
                <a:spLocks noChangeShapeType="1"/>
              </p:cNvSpPr>
              <p:nvPr/>
            </p:nvSpPr>
            <p:spPr bwMode="auto">
              <a:xfrm>
                <a:off x="1008" y="3168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600" name="Line 19"/>
              <p:cNvSpPr>
                <a:spLocks noChangeShapeType="1"/>
              </p:cNvSpPr>
              <p:nvPr/>
            </p:nvSpPr>
            <p:spPr bwMode="auto">
              <a:xfrm>
                <a:off x="1008" y="2976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601" name="Line 20"/>
              <p:cNvSpPr>
                <a:spLocks noChangeShapeType="1"/>
              </p:cNvSpPr>
              <p:nvPr/>
            </p:nvSpPr>
            <p:spPr bwMode="auto">
              <a:xfrm>
                <a:off x="1008" y="2784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602" name="Line 21"/>
              <p:cNvSpPr>
                <a:spLocks noChangeShapeType="1"/>
              </p:cNvSpPr>
              <p:nvPr/>
            </p:nvSpPr>
            <p:spPr bwMode="auto">
              <a:xfrm>
                <a:off x="1008" y="2592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603" name="Line 22"/>
              <p:cNvSpPr>
                <a:spLocks noChangeShapeType="1"/>
              </p:cNvSpPr>
              <p:nvPr/>
            </p:nvSpPr>
            <p:spPr bwMode="auto">
              <a:xfrm>
                <a:off x="1008" y="2400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604" name="Line 23"/>
              <p:cNvSpPr>
                <a:spLocks noChangeShapeType="1"/>
              </p:cNvSpPr>
              <p:nvPr/>
            </p:nvSpPr>
            <p:spPr bwMode="auto">
              <a:xfrm>
                <a:off x="1008" y="2208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4" name="Group 24"/>
            <p:cNvGrpSpPr>
              <a:grpSpLocks/>
            </p:cNvGrpSpPr>
            <p:nvPr/>
          </p:nvGrpSpPr>
          <p:grpSpPr bwMode="auto">
            <a:xfrm>
              <a:off x="1008" y="2256"/>
              <a:ext cx="576" cy="672"/>
              <a:chOff x="1440" y="2928"/>
              <a:chExt cx="576" cy="672"/>
            </a:xfrm>
          </p:grpSpPr>
          <p:sp>
            <p:nvSpPr>
              <p:cNvPr id="23584" name="Freeform 25" descr="Horizontal brick"/>
              <p:cNvSpPr>
                <a:spLocks/>
              </p:cNvSpPr>
              <p:nvPr/>
            </p:nvSpPr>
            <p:spPr bwMode="auto">
              <a:xfrm>
                <a:off x="1536" y="2928"/>
                <a:ext cx="96" cy="144"/>
              </a:xfrm>
              <a:custGeom>
                <a:avLst/>
                <a:gdLst>
                  <a:gd name="T0" fmla="*/ 0 w 96"/>
                  <a:gd name="T1" fmla="*/ 144 h 144"/>
                  <a:gd name="T2" fmla="*/ 0 w 96"/>
                  <a:gd name="T3" fmla="*/ 0 h 144"/>
                  <a:gd name="T4" fmla="*/ 96 w 96"/>
                  <a:gd name="T5" fmla="*/ 0 h 144"/>
                  <a:gd name="T6" fmla="*/ 96 w 96"/>
                  <a:gd name="T7" fmla="*/ 96 h 144"/>
                  <a:gd name="T8" fmla="*/ 0 w 96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144"/>
                  <a:gd name="T17" fmla="*/ 96 w 96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144">
                    <a:moveTo>
                      <a:pt x="0" y="144"/>
                    </a:moveTo>
                    <a:lnTo>
                      <a:pt x="0" y="0"/>
                    </a:lnTo>
                    <a:lnTo>
                      <a:pt x="96" y="0"/>
                    </a:lnTo>
                    <a:lnTo>
                      <a:pt x="96" y="96"/>
                    </a:lnTo>
                    <a:lnTo>
                      <a:pt x="0" y="144"/>
                    </a:lnTo>
                    <a:close/>
                  </a:path>
                </a:pathLst>
              </a:custGeom>
              <a:pattFill prst="horzBrick">
                <a:fgClr>
                  <a:srgbClr val="032389"/>
                </a:fgClr>
                <a:bgClr>
                  <a:srgbClr val="FFFFFF"/>
                </a:bgClr>
              </a:pattFill>
              <a:ln w="38100" cap="flat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585" name="Rectangle 26"/>
              <p:cNvSpPr>
                <a:spLocks noChangeArrowheads="1"/>
              </p:cNvSpPr>
              <p:nvPr/>
            </p:nvSpPr>
            <p:spPr bwMode="auto">
              <a:xfrm>
                <a:off x="1440" y="3168"/>
                <a:ext cx="576" cy="432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chemeClr val="hlink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586" name="Freeform 27"/>
              <p:cNvSpPr>
                <a:spLocks/>
              </p:cNvSpPr>
              <p:nvPr/>
            </p:nvSpPr>
            <p:spPr bwMode="auto">
              <a:xfrm>
                <a:off x="1440" y="2976"/>
                <a:ext cx="576" cy="192"/>
              </a:xfrm>
              <a:custGeom>
                <a:avLst/>
                <a:gdLst>
                  <a:gd name="T0" fmla="*/ 0 w 576"/>
                  <a:gd name="T1" fmla="*/ 192 h 192"/>
                  <a:gd name="T2" fmla="*/ 240 w 576"/>
                  <a:gd name="T3" fmla="*/ 0 h 192"/>
                  <a:gd name="T4" fmla="*/ 336 w 576"/>
                  <a:gd name="T5" fmla="*/ 0 h 192"/>
                  <a:gd name="T6" fmla="*/ 576 w 576"/>
                  <a:gd name="T7" fmla="*/ 192 h 192"/>
                  <a:gd name="T8" fmla="*/ 0 w 576"/>
                  <a:gd name="T9" fmla="*/ 192 h 1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192"/>
                  <a:gd name="T17" fmla="*/ 576 w 576"/>
                  <a:gd name="T18" fmla="*/ 192 h 1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192">
                    <a:moveTo>
                      <a:pt x="0" y="192"/>
                    </a:moveTo>
                    <a:lnTo>
                      <a:pt x="240" y="0"/>
                    </a:lnTo>
                    <a:lnTo>
                      <a:pt x="336" y="0"/>
                    </a:lnTo>
                    <a:lnTo>
                      <a:pt x="576" y="192"/>
                    </a:lnTo>
                    <a:lnTo>
                      <a:pt x="0" y="192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5" name="Group 28"/>
            <p:cNvGrpSpPr>
              <a:grpSpLocks/>
            </p:cNvGrpSpPr>
            <p:nvPr/>
          </p:nvGrpSpPr>
          <p:grpSpPr bwMode="auto">
            <a:xfrm>
              <a:off x="3264" y="1584"/>
              <a:ext cx="1920" cy="1728"/>
              <a:chOff x="816" y="2208"/>
              <a:chExt cx="1920" cy="1728"/>
            </a:xfrm>
          </p:grpSpPr>
          <p:sp>
            <p:nvSpPr>
              <p:cNvPr id="23566" name="Line 29"/>
              <p:cNvSpPr>
                <a:spLocks noChangeShapeType="1"/>
              </p:cNvSpPr>
              <p:nvPr/>
            </p:nvSpPr>
            <p:spPr bwMode="auto">
              <a:xfrm>
                <a:off x="1056" y="2208"/>
                <a:ext cx="0" cy="172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567" name="Line 30"/>
              <p:cNvSpPr>
                <a:spLocks noChangeShapeType="1"/>
              </p:cNvSpPr>
              <p:nvPr/>
            </p:nvSpPr>
            <p:spPr bwMode="auto">
              <a:xfrm>
                <a:off x="816" y="3744"/>
                <a:ext cx="192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568" name="Line 31"/>
              <p:cNvSpPr>
                <a:spLocks noChangeShapeType="1"/>
              </p:cNvSpPr>
              <p:nvPr/>
            </p:nvSpPr>
            <p:spPr bwMode="auto">
              <a:xfrm>
                <a:off x="1248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569" name="Line 32"/>
              <p:cNvSpPr>
                <a:spLocks noChangeShapeType="1"/>
              </p:cNvSpPr>
              <p:nvPr/>
            </p:nvSpPr>
            <p:spPr bwMode="auto">
              <a:xfrm>
                <a:off x="1440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570" name="Line 33"/>
              <p:cNvSpPr>
                <a:spLocks noChangeShapeType="1"/>
              </p:cNvSpPr>
              <p:nvPr/>
            </p:nvSpPr>
            <p:spPr bwMode="auto">
              <a:xfrm>
                <a:off x="1632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571" name="Line 34"/>
              <p:cNvSpPr>
                <a:spLocks noChangeShapeType="1"/>
              </p:cNvSpPr>
              <p:nvPr/>
            </p:nvSpPr>
            <p:spPr bwMode="auto">
              <a:xfrm>
                <a:off x="1824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572" name="Line 35"/>
              <p:cNvSpPr>
                <a:spLocks noChangeShapeType="1"/>
              </p:cNvSpPr>
              <p:nvPr/>
            </p:nvSpPr>
            <p:spPr bwMode="auto">
              <a:xfrm>
                <a:off x="2016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573" name="Line 36"/>
              <p:cNvSpPr>
                <a:spLocks noChangeShapeType="1"/>
              </p:cNvSpPr>
              <p:nvPr/>
            </p:nvSpPr>
            <p:spPr bwMode="auto">
              <a:xfrm>
                <a:off x="2208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574" name="Line 37"/>
              <p:cNvSpPr>
                <a:spLocks noChangeShapeType="1"/>
              </p:cNvSpPr>
              <p:nvPr/>
            </p:nvSpPr>
            <p:spPr bwMode="auto">
              <a:xfrm>
                <a:off x="2400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575" name="Line 38"/>
              <p:cNvSpPr>
                <a:spLocks noChangeShapeType="1"/>
              </p:cNvSpPr>
              <p:nvPr/>
            </p:nvSpPr>
            <p:spPr bwMode="auto">
              <a:xfrm>
                <a:off x="2592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576" name="Line 39"/>
              <p:cNvSpPr>
                <a:spLocks noChangeShapeType="1"/>
              </p:cNvSpPr>
              <p:nvPr/>
            </p:nvSpPr>
            <p:spPr bwMode="auto">
              <a:xfrm>
                <a:off x="1008" y="3552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577" name="Line 40"/>
              <p:cNvSpPr>
                <a:spLocks noChangeShapeType="1"/>
              </p:cNvSpPr>
              <p:nvPr/>
            </p:nvSpPr>
            <p:spPr bwMode="auto">
              <a:xfrm>
                <a:off x="1008" y="3360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578" name="Line 41"/>
              <p:cNvSpPr>
                <a:spLocks noChangeShapeType="1"/>
              </p:cNvSpPr>
              <p:nvPr/>
            </p:nvSpPr>
            <p:spPr bwMode="auto">
              <a:xfrm>
                <a:off x="1008" y="3168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579" name="Line 42"/>
              <p:cNvSpPr>
                <a:spLocks noChangeShapeType="1"/>
              </p:cNvSpPr>
              <p:nvPr/>
            </p:nvSpPr>
            <p:spPr bwMode="auto">
              <a:xfrm>
                <a:off x="1008" y="2976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580" name="Line 43"/>
              <p:cNvSpPr>
                <a:spLocks noChangeShapeType="1"/>
              </p:cNvSpPr>
              <p:nvPr/>
            </p:nvSpPr>
            <p:spPr bwMode="auto">
              <a:xfrm>
                <a:off x="1008" y="2784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581" name="Line 44"/>
              <p:cNvSpPr>
                <a:spLocks noChangeShapeType="1"/>
              </p:cNvSpPr>
              <p:nvPr/>
            </p:nvSpPr>
            <p:spPr bwMode="auto">
              <a:xfrm>
                <a:off x="1008" y="2592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582" name="Line 45"/>
              <p:cNvSpPr>
                <a:spLocks noChangeShapeType="1"/>
              </p:cNvSpPr>
              <p:nvPr/>
            </p:nvSpPr>
            <p:spPr bwMode="auto">
              <a:xfrm>
                <a:off x="1008" y="2400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583" name="Line 46"/>
              <p:cNvSpPr>
                <a:spLocks noChangeShapeType="1"/>
              </p:cNvSpPr>
              <p:nvPr/>
            </p:nvSpPr>
            <p:spPr bwMode="auto">
              <a:xfrm>
                <a:off x="1008" y="2208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oup 47"/>
            <p:cNvGrpSpPr>
              <a:grpSpLocks/>
            </p:cNvGrpSpPr>
            <p:nvPr/>
          </p:nvGrpSpPr>
          <p:grpSpPr bwMode="auto">
            <a:xfrm>
              <a:off x="4272" y="2690"/>
              <a:ext cx="1152" cy="334"/>
              <a:chOff x="1440" y="2928"/>
              <a:chExt cx="576" cy="672"/>
            </a:xfrm>
          </p:grpSpPr>
          <p:sp>
            <p:nvSpPr>
              <p:cNvPr id="23563" name="Freeform 48" descr="Horizontal brick"/>
              <p:cNvSpPr>
                <a:spLocks/>
              </p:cNvSpPr>
              <p:nvPr/>
            </p:nvSpPr>
            <p:spPr bwMode="auto">
              <a:xfrm>
                <a:off x="1536" y="2928"/>
                <a:ext cx="96" cy="144"/>
              </a:xfrm>
              <a:custGeom>
                <a:avLst/>
                <a:gdLst>
                  <a:gd name="T0" fmla="*/ 0 w 96"/>
                  <a:gd name="T1" fmla="*/ 144 h 144"/>
                  <a:gd name="T2" fmla="*/ 0 w 96"/>
                  <a:gd name="T3" fmla="*/ 0 h 144"/>
                  <a:gd name="T4" fmla="*/ 96 w 96"/>
                  <a:gd name="T5" fmla="*/ 0 h 144"/>
                  <a:gd name="T6" fmla="*/ 96 w 96"/>
                  <a:gd name="T7" fmla="*/ 96 h 144"/>
                  <a:gd name="T8" fmla="*/ 0 w 96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144"/>
                  <a:gd name="T17" fmla="*/ 96 w 96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144">
                    <a:moveTo>
                      <a:pt x="0" y="144"/>
                    </a:moveTo>
                    <a:lnTo>
                      <a:pt x="0" y="0"/>
                    </a:lnTo>
                    <a:lnTo>
                      <a:pt x="96" y="0"/>
                    </a:lnTo>
                    <a:lnTo>
                      <a:pt x="96" y="96"/>
                    </a:lnTo>
                    <a:lnTo>
                      <a:pt x="0" y="144"/>
                    </a:lnTo>
                    <a:close/>
                  </a:path>
                </a:pathLst>
              </a:custGeom>
              <a:pattFill prst="horzBrick">
                <a:fgClr>
                  <a:srgbClr val="032389"/>
                </a:fgClr>
                <a:bgClr>
                  <a:srgbClr val="FFFFFF"/>
                </a:bgClr>
              </a:pattFill>
              <a:ln w="38100" cap="flat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564" name="Rectangle 49"/>
              <p:cNvSpPr>
                <a:spLocks noChangeArrowheads="1"/>
              </p:cNvSpPr>
              <p:nvPr/>
            </p:nvSpPr>
            <p:spPr bwMode="auto">
              <a:xfrm>
                <a:off x="1440" y="3168"/>
                <a:ext cx="576" cy="432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chemeClr val="hlink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565" name="Freeform 50"/>
              <p:cNvSpPr>
                <a:spLocks/>
              </p:cNvSpPr>
              <p:nvPr/>
            </p:nvSpPr>
            <p:spPr bwMode="auto">
              <a:xfrm>
                <a:off x="1440" y="2976"/>
                <a:ext cx="576" cy="192"/>
              </a:xfrm>
              <a:custGeom>
                <a:avLst/>
                <a:gdLst>
                  <a:gd name="T0" fmla="*/ 0 w 576"/>
                  <a:gd name="T1" fmla="*/ 192 h 192"/>
                  <a:gd name="T2" fmla="*/ 240 w 576"/>
                  <a:gd name="T3" fmla="*/ 0 h 192"/>
                  <a:gd name="T4" fmla="*/ 336 w 576"/>
                  <a:gd name="T5" fmla="*/ 0 h 192"/>
                  <a:gd name="T6" fmla="*/ 576 w 576"/>
                  <a:gd name="T7" fmla="*/ 192 h 192"/>
                  <a:gd name="T8" fmla="*/ 0 w 576"/>
                  <a:gd name="T9" fmla="*/ 192 h 1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192"/>
                  <a:gd name="T17" fmla="*/ 576 w 576"/>
                  <a:gd name="T18" fmla="*/ 192 h 1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192">
                    <a:moveTo>
                      <a:pt x="0" y="192"/>
                    </a:moveTo>
                    <a:lnTo>
                      <a:pt x="240" y="0"/>
                    </a:lnTo>
                    <a:lnTo>
                      <a:pt x="336" y="0"/>
                    </a:lnTo>
                    <a:lnTo>
                      <a:pt x="576" y="192"/>
                    </a:lnTo>
                    <a:lnTo>
                      <a:pt x="0" y="192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23561" name="AutoShape 51"/>
            <p:cNvSpPr>
              <a:spLocks noChangeArrowheads="1"/>
            </p:cNvSpPr>
            <p:nvPr/>
          </p:nvSpPr>
          <p:spPr bwMode="auto">
            <a:xfrm>
              <a:off x="2496" y="2352"/>
              <a:ext cx="480" cy="24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00"/>
            </a:solidFill>
            <a:ln w="28575">
              <a:solidFill>
                <a:schemeClr val="accent1"/>
              </a:solidFill>
              <a:miter lim="800000"/>
              <a:headEnd/>
              <a:tailEnd type="none" w="sm" len="sm"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1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562" name="Text Box 52"/>
            <p:cNvSpPr txBox="1">
              <a:spLocks noChangeArrowheads="1"/>
            </p:cNvSpPr>
            <p:nvPr/>
          </p:nvSpPr>
          <p:spPr bwMode="auto">
            <a:xfrm>
              <a:off x="2436" y="2592"/>
              <a:ext cx="618" cy="518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Symbol" pitchFamily="18" charset="2"/>
                </a:rPr>
                <a:t>X 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2,</a:t>
              </a:r>
              <a:b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Y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Symbol" pitchFamily="18" charset="2"/>
                </a:rPr>
                <a:t>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0.5</a:t>
              </a: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-1" y="6609979"/>
            <a:ext cx="3090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Alyosha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Efros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603195" y="4380886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(2, 1)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781799" y="4535780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(4, 0.5)</a:t>
            </a:r>
          </a:p>
        </p:txBody>
      </p:sp>
    </p:spTree>
    <p:extLst>
      <p:ext uri="{BB962C8B-B14F-4D97-AF65-F5344CB8AC3E}">
        <p14:creationId xmlns:p14="http://schemas.microsoft.com/office/powerpoint/2010/main" val="93611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(x,y) \Rightarrow&#10;\left[&#10;\begin{array}{c}&#10;x \\ y \\ 1&#10;\end{array}&#10;\right]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86.87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eft[&#10;\begin{array}{c}&#10;x \\ y \\ w&#10;\end{array}&#10;\right]&#10;\Rightarrow&#10;(x/w,y/w) 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69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4_Default Design">
  <a:themeElements>
    <a:clrScheme name="2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10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1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1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1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1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1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18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19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20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2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2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2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2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25.xml><?xml version="1.0" encoding="utf-8"?>
<a:themeOverride xmlns:a="http://schemas.openxmlformats.org/drawingml/2006/main">
  <a:clrScheme name="1_Default Desig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6.xml><?xml version="1.0" encoding="utf-8"?>
<a:themeOverride xmlns:a="http://schemas.openxmlformats.org/drawingml/2006/main">
  <a:clrScheme name="1_Default Desig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7.xml><?xml version="1.0" encoding="utf-8"?>
<a:themeOverride xmlns:a="http://schemas.openxmlformats.org/drawingml/2006/main">
  <a:clrScheme name="1_Default Desig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8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9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1458</TotalTime>
  <Words>3191</Words>
  <Application>Microsoft Office PowerPoint</Application>
  <PresentationFormat>On-screen Show (4:3)</PresentationFormat>
  <Paragraphs>612</Paragraphs>
  <Slides>63</Slides>
  <Notes>40</Notes>
  <HiddenSlides>4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8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63</vt:i4>
      </vt:variant>
    </vt:vector>
  </HeadingPairs>
  <TitlesOfParts>
    <vt:vector size="80" baseType="lpstr">
      <vt:lpstr>Arial</vt:lpstr>
      <vt:lpstr>Calibri</vt:lpstr>
      <vt:lpstr>Symbol</vt:lpstr>
      <vt:lpstr>Tahoma</vt:lpstr>
      <vt:lpstr>Times New Roman</vt:lpstr>
      <vt:lpstr>1_Office Theme</vt:lpstr>
      <vt:lpstr>Office Theme</vt:lpstr>
      <vt:lpstr>1_Blank Presentation</vt:lpstr>
      <vt:lpstr>3_Blank Presentation</vt:lpstr>
      <vt:lpstr>4_Blank Presentation</vt:lpstr>
      <vt:lpstr>2_Default Design</vt:lpstr>
      <vt:lpstr>4_Default Design</vt:lpstr>
      <vt:lpstr>4_Office Theme</vt:lpstr>
      <vt:lpstr>Equation</vt:lpstr>
      <vt:lpstr>Photo Editor Photo</vt:lpstr>
      <vt:lpstr>Image</vt:lpstr>
      <vt:lpstr>Image File</vt:lpstr>
      <vt:lpstr>CS 1674: Intro to Computer Vision Geometric Transformations and Multiple Views</vt:lpstr>
      <vt:lpstr>Why multiple views?</vt:lpstr>
      <vt:lpstr>Alignment problem</vt:lpstr>
      <vt:lpstr>Motivation: Image mosaics</vt:lpstr>
      <vt:lpstr>First, what are the correspondences?</vt:lpstr>
      <vt:lpstr>Second, what are the transformations?</vt:lpstr>
      <vt:lpstr>Parametric (global) warping</vt:lpstr>
      <vt:lpstr>Scaling</vt:lpstr>
      <vt:lpstr>Scaling</vt:lpstr>
      <vt:lpstr>Scaling</vt:lpstr>
      <vt:lpstr>2D Linear transformations</vt:lpstr>
      <vt:lpstr>What transforms can we write w/ 2x2 matrix?</vt:lpstr>
      <vt:lpstr>EXTRA: How to write 2-D rotation</vt:lpstr>
      <vt:lpstr>What transforms can we write w/ 2x2 matrix?</vt:lpstr>
      <vt:lpstr>Homogeneous coordinates</vt:lpstr>
      <vt:lpstr>Translation</vt:lpstr>
      <vt:lpstr>2D affine transformations</vt:lpstr>
      <vt:lpstr>Fitting an affine transformation</vt:lpstr>
      <vt:lpstr>Fitting an affine transformation</vt:lpstr>
      <vt:lpstr>Detour: Keypoint matching for search</vt:lpstr>
      <vt:lpstr>Detour: solving for translation with outliers</vt:lpstr>
      <vt:lpstr>Detour: solving for translation with outliers</vt:lpstr>
      <vt:lpstr>Detour: solving for translation with outliers</vt:lpstr>
      <vt:lpstr>2D projective transformations</vt:lpstr>
      <vt:lpstr>Projective transformations</vt:lpstr>
      <vt:lpstr>Image mosaics: Goals</vt:lpstr>
      <vt:lpstr>Image mosaics: Camera setup</vt:lpstr>
      <vt:lpstr>Image mosaics: Many 2D views, one 3D object</vt:lpstr>
      <vt:lpstr>How to stitch together panorama (mosaic)?</vt:lpstr>
      <vt:lpstr>Computing the homography</vt:lpstr>
      <vt:lpstr>Computing the homography</vt:lpstr>
      <vt:lpstr>How to stitch together panorama (mosaic)?</vt:lpstr>
      <vt:lpstr>Transforming the second image</vt:lpstr>
      <vt:lpstr>Transforming the second image</vt:lpstr>
      <vt:lpstr>Transforming the second image</vt:lpstr>
      <vt:lpstr>Transforming the second image</vt:lpstr>
      <vt:lpstr>Transforming the second image</vt:lpstr>
      <vt:lpstr>Homography example: Image rectification</vt:lpstr>
      <vt:lpstr>Summary of affine/projective transforms </vt:lpstr>
      <vt:lpstr>Next: Stereo vision</vt:lpstr>
      <vt:lpstr>Stereo photography and stereo viewers</vt:lpstr>
      <vt:lpstr>PowerPoint Presentation</vt:lpstr>
      <vt:lpstr>PowerPoint Presentation</vt:lpstr>
      <vt:lpstr>PowerPoint Presentation</vt:lpstr>
      <vt:lpstr>PowerPoint Presentation</vt:lpstr>
      <vt:lpstr>Depth from disparity</vt:lpstr>
      <vt:lpstr>PowerPoint Presentation</vt:lpstr>
      <vt:lpstr>Epipolar geometry: notation</vt:lpstr>
      <vt:lpstr>PowerPoint Presentation</vt:lpstr>
      <vt:lpstr>PowerPoint Presentation</vt:lpstr>
      <vt:lpstr>Stereo geometry, with calibrated cameras</vt:lpstr>
      <vt:lpstr>EXTRA: cross product</vt:lpstr>
      <vt:lpstr>EXTRA: From geometry to algebra</vt:lpstr>
      <vt:lpstr>Essential matrix</vt:lpstr>
      <vt:lpstr>PowerPoint Presentation</vt:lpstr>
      <vt:lpstr>PowerPoint Presentation</vt:lpstr>
      <vt:lpstr>Basic stereo matching algorithm</vt:lpstr>
      <vt:lpstr>Results with window search</vt:lpstr>
      <vt:lpstr>How can we improve?</vt:lpstr>
      <vt:lpstr>Summary of stereo vision</vt:lpstr>
      <vt:lpstr>Projective structure from motion</vt:lpstr>
      <vt:lpstr>PowerPoint Presentation</vt:lpstr>
      <vt:lpstr>PowerPoint Presentation</vt:lpstr>
    </vt:vector>
  </TitlesOfParts>
  <Company>University of Pittsburgh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1674: Intro to Computer Vision</dc:title>
  <dc:creator>Adriana I. Kovashka</dc:creator>
  <cp:lastModifiedBy>Kovashka, Adriana Ivanona</cp:lastModifiedBy>
  <cp:revision>148</cp:revision>
  <dcterms:created xsi:type="dcterms:W3CDTF">2015-04-17T19:15:42Z</dcterms:created>
  <dcterms:modified xsi:type="dcterms:W3CDTF">2018-10-05T03:09:16Z</dcterms:modified>
</cp:coreProperties>
</file>